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2"/>
  </p:notesMasterIdLst>
  <p:handoutMasterIdLst>
    <p:handoutMasterId r:id="rId43"/>
  </p:handoutMasterIdLst>
  <p:sldIdLst>
    <p:sldId id="785" r:id="rId5"/>
    <p:sldId id="862" r:id="rId6"/>
    <p:sldId id="810" r:id="rId7"/>
    <p:sldId id="798" r:id="rId8"/>
    <p:sldId id="864" r:id="rId9"/>
    <p:sldId id="855" r:id="rId10"/>
    <p:sldId id="828" r:id="rId11"/>
    <p:sldId id="794" r:id="rId12"/>
    <p:sldId id="836" r:id="rId13"/>
    <p:sldId id="819" r:id="rId14"/>
    <p:sldId id="850" r:id="rId15"/>
    <p:sldId id="865" r:id="rId16"/>
    <p:sldId id="863" r:id="rId17"/>
    <p:sldId id="816" r:id="rId18"/>
    <p:sldId id="761" r:id="rId19"/>
    <p:sldId id="822" r:id="rId20"/>
    <p:sldId id="817" r:id="rId21"/>
    <p:sldId id="811" r:id="rId22"/>
    <p:sldId id="829" r:id="rId23"/>
    <p:sldId id="813" r:id="rId24"/>
    <p:sldId id="835" r:id="rId25"/>
    <p:sldId id="812" r:id="rId26"/>
    <p:sldId id="824" r:id="rId27"/>
    <p:sldId id="825" r:id="rId28"/>
    <p:sldId id="826" r:id="rId29"/>
    <p:sldId id="854" r:id="rId30"/>
    <p:sldId id="852" r:id="rId31"/>
    <p:sldId id="804" r:id="rId32"/>
    <p:sldId id="803" r:id="rId33"/>
    <p:sldId id="853" r:id="rId34"/>
    <p:sldId id="777" r:id="rId35"/>
    <p:sldId id="856" r:id="rId36"/>
    <p:sldId id="858" r:id="rId37"/>
    <p:sldId id="859" r:id="rId38"/>
    <p:sldId id="860" r:id="rId39"/>
    <p:sldId id="861" r:id="rId40"/>
    <p:sldId id="857" r:id="rId4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 id="{078AF5A9-8291-4B4D-BF89-B438B08C204E}">
          <p14:sldIdLst>
            <p14:sldId id="785"/>
            <p14:sldId id="862"/>
            <p14:sldId id="810"/>
            <p14:sldId id="798"/>
            <p14:sldId id="864"/>
            <p14:sldId id="855"/>
            <p14:sldId id="828"/>
            <p14:sldId id="794"/>
          </p14:sldIdLst>
        </p14:section>
        <p14:section name="Identity and Markets" id="{AE6EF114-F849-404B-9BFF-03A22E0609CD}">
          <p14:sldIdLst>
            <p14:sldId id="836"/>
            <p14:sldId id="819"/>
            <p14:sldId id="850"/>
          </p14:sldIdLst>
        </p14:section>
        <p14:section name="Previously Unsolvable Problems" id="{0CC48956-A79E-A046-8EDD-69F0E3CCEA3D}">
          <p14:sldIdLst>
            <p14:sldId id="865"/>
            <p14:sldId id="863"/>
            <p14:sldId id="816"/>
            <p14:sldId id="761"/>
            <p14:sldId id="822"/>
          </p14:sldIdLst>
        </p14:section>
        <p14:section name="Tools to Create Amazing" id="{65B80314-193D-F140-94F9-2A3C3B347038}">
          <p14:sldIdLst>
            <p14:sldId id="817"/>
            <p14:sldId id="811"/>
            <p14:sldId id="829"/>
            <p14:sldId id="813"/>
            <p14:sldId id="835"/>
            <p14:sldId id="812"/>
            <p14:sldId id="824"/>
            <p14:sldId id="825"/>
            <p14:sldId id="826"/>
            <p14:sldId id="854"/>
            <p14:sldId id="852"/>
          </p14:sldIdLst>
        </p14:section>
        <p14:section name="Sales Info" id="{C9900F53-EEB2-EF4C-8BF4-EB1956F3E79A}">
          <p14:sldIdLst>
            <p14:sldId id="804"/>
            <p14:sldId id="803"/>
            <p14:sldId id="853"/>
            <p14:sldId id="777"/>
          </p14:sldIdLst>
        </p14:section>
        <p14:section name="Addendum" id="{A9D2297D-CAE2-9D47-B2ED-89E2CDFB0D43}">
          <p14:sldIdLst>
            <p14:sldId id="856"/>
            <p14:sldId id="858"/>
            <p14:sldId id="859"/>
            <p14:sldId id="860"/>
            <p14:sldId id="861"/>
            <p14:sldId id="857"/>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5A5A5A"/>
    <a:srgbClr val="F2F2F2"/>
    <a:srgbClr val="E26D32"/>
    <a:srgbClr val="4E7A00"/>
    <a:srgbClr val="868686"/>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83997" autoAdjust="0"/>
  </p:normalViewPr>
  <p:slideViewPr>
    <p:cSldViewPr snapToGrid="0">
      <p:cViewPr>
        <p:scale>
          <a:sx n="127" d="100"/>
          <a:sy n="127" d="100"/>
        </p:scale>
        <p:origin x="-1152" y="8"/>
      </p:cViewPr>
      <p:guideLst>
        <p:guide orient="horz" pos="1316"/>
        <p:guide orient="horz" pos="3050"/>
        <p:guide orient="horz" pos="3189"/>
        <p:guide pos="5455"/>
        <p:guide orient="horz" pos="975"/>
        <p:guide pos="3457"/>
      </p:guideLst>
    </p:cSldViewPr>
  </p:slideViewPr>
  <p:outlineViewPr>
    <p:cViewPr>
      <p:scale>
        <a:sx n="33" d="100"/>
        <a:sy n="33" d="100"/>
      </p:scale>
      <p:origin x="0" y="2050"/>
    </p:cViewPr>
  </p:outlineViewPr>
  <p:notesTextViewPr>
    <p:cViewPr>
      <p:scale>
        <a:sx n="3" d="2"/>
        <a:sy n="3" d="2"/>
      </p:scale>
      <p:origin x="0" y="0"/>
    </p:cViewPr>
  </p:notesTextViewPr>
  <p:sorterViewPr>
    <p:cViewPr>
      <p:scale>
        <a:sx n="80" d="100"/>
        <a:sy n="80" d="100"/>
      </p:scale>
      <p:origin x="0" y="-520"/>
    </p:cViewPr>
  </p:sorterViewPr>
  <p:notesViewPr>
    <p:cSldViewPr snapToGrid="0">
      <p:cViewPr varScale="1">
        <p:scale>
          <a:sx n="61" d="100"/>
          <a:sy n="61" d="100"/>
        </p:scale>
        <p:origin x="-2304" y="-8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4024910104348"/>
          <c:y val="0.184524196872085"/>
          <c:w val="0.936877960848857"/>
          <c:h val="0.687970542938331"/>
        </c:manualLayout>
      </c:layout>
      <c:barChart>
        <c:barDir val="col"/>
        <c:grouping val="clustered"/>
        <c:varyColors val="0"/>
        <c:ser>
          <c:idx val="0"/>
          <c:order val="0"/>
          <c:tx>
            <c:strRef>
              <c:f>Sheet1!$B$1</c:f>
              <c:strCache>
                <c:ptCount val="1"/>
                <c:pt idx="0">
                  <c:v>Series 1</c:v>
                </c:pt>
              </c:strCache>
            </c:strRef>
          </c:tx>
          <c:spPr>
            <a:solidFill>
              <a:schemeClr val="tx2"/>
            </a:solidFill>
            <a:ln w="38100">
              <a:noFill/>
            </a:ln>
          </c:spPr>
          <c:invertIfNegative val="0"/>
          <c:dPt>
            <c:idx val="0"/>
            <c:invertIfNegative val="0"/>
            <c:bubble3D val="0"/>
            <c:spPr>
              <a:solidFill>
                <a:schemeClr val="bg2">
                  <a:lumMod val="50000"/>
                </a:schemeClr>
              </a:solidFill>
              <a:ln w="38100">
                <a:noFill/>
              </a:ln>
            </c:spPr>
          </c:dPt>
          <c:dPt>
            <c:idx val="1"/>
            <c:invertIfNegative val="0"/>
            <c:bubble3D val="0"/>
            <c:spPr>
              <a:solidFill>
                <a:schemeClr val="bg2">
                  <a:lumMod val="50000"/>
                </a:schemeClr>
              </a:solidFill>
              <a:ln w="38100">
                <a:noFill/>
              </a:ln>
            </c:spPr>
          </c:dPt>
          <c:dPt>
            <c:idx val="2"/>
            <c:invertIfNegative val="0"/>
            <c:bubble3D val="0"/>
          </c:dPt>
          <c:dPt>
            <c:idx val="3"/>
            <c:invertIfNegative val="0"/>
            <c:bubble3D val="0"/>
          </c:dPt>
          <c:dPt>
            <c:idx val="4"/>
            <c:invertIfNegative val="0"/>
            <c:bubble3D val="0"/>
          </c:dPt>
          <c:dPt>
            <c:idx val="5"/>
            <c:invertIfNegative val="0"/>
            <c:bubble3D val="0"/>
          </c:dPt>
          <c:dLbls>
            <c:dLbl>
              <c:idx val="4"/>
              <c:layout>
                <c:manualLayout>
                  <c:x val="0.0"/>
                  <c:y val="0.066115702479338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600">
                    <a:solidFill>
                      <a:schemeClr val="bg1"/>
                    </a:solidFill>
                    <a:latin typeface="Trebuchet MS" panose="020B0603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Sheet1!$A$2:$A$7</c:f>
              <c:numCache>
                <c:formatCode>General</c:formatCode>
                <c:ptCount val="6"/>
                <c:pt idx="0">
                  <c:v>2010.0</c:v>
                </c:pt>
                <c:pt idx="1">
                  <c:v>2011.0</c:v>
                </c:pt>
                <c:pt idx="2">
                  <c:v>2012.0</c:v>
                </c:pt>
                <c:pt idx="3">
                  <c:v>2013.0</c:v>
                </c:pt>
                <c:pt idx="4">
                  <c:v>2014.0</c:v>
                </c:pt>
                <c:pt idx="5">
                  <c:v>2015.0</c:v>
                </c:pt>
              </c:numCache>
            </c:numRef>
          </c:cat>
          <c:val>
            <c:numRef>
              <c:f>Sheet1!$B$2:$B$7</c:f>
              <c:numCache>
                <c:formatCode>0%</c:formatCode>
                <c:ptCount val="6"/>
                <c:pt idx="0">
                  <c:v>0.72</c:v>
                </c:pt>
                <c:pt idx="1">
                  <c:v>0.74</c:v>
                </c:pt>
                <c:pt idx="2">
                  <c:v>0.84</c:v>
                </c:pt>
                <c:pt idx="3">
                  <c:v>0.88</c:v>
                </c:pt>
                <c:pt idx="4">
                  <c:v>0.93</c:v>
                </c:pt>
                <c:pt idx="5" formatCode="0.0%">
                  <c:v>0.964</c:v>
                </c:pt>
              </c:numCache>
            </c:numRef>
          </c:val>
        </c:ser>
        <c:dLbls>
          <c:showLegendKey val="0"/>
          <c:showVal val="0"/>
          <c:showCatName val="0"/>
          <c:showSerName val="0"/>
          <c:showPercent val="0"/>
          <c:showBubbleSize val="0"/>
        </c:dLbls>
        <c:gapWidth val="150"/>
        <c:axId val="1232345504"/>
        <c:axId val="1139524928"/>
      </c:barChart>
      <c:lineChart>
        <c:grouping val="standard"/>
        <c:varyColors val="0"/>
        <c:ser>
          <c:idx val="1"/>
          <c:order val="1"/>
          <c:tx>
            <c:strRef>
              <c:f>Sheet1!$C$1</c:f>
              <c:strCache>
                <c:ptCount val="1"/>
                <c:pt idx="0">
                  <c:v>Human</c:v>
                </c:pt>
              </c:strCache>
            </c:strRef>
          </c:tx>
          <c:spPr>
            <a:ln w="19050">
              <a:solidFill>
                <a:schemeClr val="bg1">
                  <a:lumMod val="75000"/>
                  <a:lumOff val="25000"/>
                </a:schemeClr>
              </a:solidFill>
            </a:ln>
          </c:spPr>
          <c:marker>
            <c:symbol val="none"/>
          </c:marker>
          <c:dLbls>
            <c:dLbl>
              <c:idx val="0"/>
              <c:layout>
                <c:manualLayout>
                  <c:x val="-0.0495964566929134"/>
                  <c:y val="0.0327066657990065"/>
                </c:manualLayout>
              </c:layout>
              <c:spPr>
                <a:noFill/>
                <a:ln>
                  <a:noFill/>
                </a:ln>
                <a:effectLst/>
              </c:spPr>
              <c:txPr>
                <a:bodyPr/>
                <a:lstStyle/>
                <a:p>
                  <a:pPr>
                    <a:defRPr sz="1600">
                      <a:solidFill>
                        <a:schemeClr val="bg1"/>
                      </a:solidFill>
                      <a:latin typeface="Trebuchet MS" panose="020B0603020202020204" pitchFamily="34" charset="0"/>
                    </a:defRPr>
                  </a:pPr>
                  <a:endParaRPr lang="en-US"/>
                </a:p>
              </c:txPr>
              <c:dLblPos val="r"/>
              <c:showLegendKey val="0"/>
              <c:showVal val="1"/>
              <c:showCatName val="0"/>
              <c:showSerName val="1"/>
              <c:showPercent val="0"/>
              <c:showBubbleSize val="0"/>
              <c:separator>:</c:separator>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a:lstStyle/>
              <a:p>
                <a:pPr>
                  <a:defRPr sz="1200">
                    <a:solidFill>
                      <a:schemeClr val="bg1"/>
                    </a:solidFill>
                  </a:defRPr>
                </a:pPr>
                <a:endParaRPr lang="en-US"/>
              </a:p>
            </c:txPr>
            <c:dLblPos val="t"/>
            <c:showLegendKey val="0"/>
            <c:showVal val="1"/>
            <c:showCatName val="0"/>
            <c:showSerName val="1"/>
            <c:showPercent val="0"/>
            <c:showBubbleSize val="0"/>
            <c:separator>:</c:separator>
            <c:showLeaderLines val="0"/>
            <c:extLst>
              <c:ext xmlns:c15="http://schemas.microsoft.com/office/drawing/2012/chart" uri="{CE6537A1-D6FC-4f65-9D91-7224C49458BB}">
                <c15:showLeaderLines val="0"/>
              </c:ext>
            </c:extLst>
          </c:dLbls>
          <c:trendline>
            <c:spPr>
              <a:ln w="19050">
                <a:solidFill>
                  <a:schemeClr val="bg1"/>
                </a:solidFill>
              </a:ln>
            </c:spPr>
            <c:trendlineType val="linear"/>
            <c:forward val="0.25"/>
            <c:backward val="0.25"/>
            <c:dispRSqr val="0"/>
            <c:dispEq val="0"/>
          </c:trendline>
          <c:cat>
            <c:numRef>
              <c:f>Sheet1!$A$2:$A$7</c:f>
              <c:numCache>
                <c:formatCode>General</c:formatCode>
                <c:ptCount val="6"/>
                <c:pt idx="0">
                  <c:v>2010.0</c:v>
                </c:pt>
                <c:pt idx="1">
                  <c:v>2011.0</c:v>
                </c:pt>
                <c:pt idx="2">
                  <c:v>2012.0</c:v>
                </c:pt>
                <c:pt idx="3">
                  <c:v>2013.0</c:v>
                </c:pt>
                <c:pt idx="4">
                  <c:v>2014.0</c:v>
                </c:pt>
                <c:pt idx="5">
                  <c:v>2015.0</c:v>
                </c:pt>
              </c:numCache>
            </c:numRef>
          </c:cat>
          <c:val>
            <c:numRef>
              <c:f>Sheet1!$C$2:$C$7</c:f>
              <c:numCache>
                <c:formatCode>0.0%</c:formatCode>
                <c:ptCount val="6"/>
                <c:pt idx="0">
                  <c:v>0.949</c:v>
                </c:pt>
                <c:pt idx="1">
                  <c:v>0.949</c:v>
                </c:pt>
                <c:pt idx="2">
                  <c:v>0.949</c:v>
                </c:pt>
                <c:pt idx="3">
                  <c:v>0.949</c:v>
                </c:pt>
                <c:pt idx="4">
                  <c:v>0.949</c:v>
                </c:pt>
                <c:pt idx="5">
                  <c:v>0.949</c:v>
                </c:pt>
              </c:numCache>
            </c:numRef>
          </c:val>
          <c:smooth val="0"/>
        </c:ser>
        <c:dLbls>
          <c:showLegendKey val="0"/>
          <c:showVal val="0"/>
          <c:showCatName val="0"/>
          <c:showSerName val="0"/>
          <c:showPercent val="0"/>
          <c:showBubbleSize val="0"/>
        </c:dLbls>
        <c:marker val="1"/>
        <c:smooth val="0"/>
        <c:axId val="1232345504"/>
        <c:axId val="1139524928"/>
      </c:lineChart>
      <c:catAx>
        <c:axId val="1232345504"/>
        <c:scaling>
          <c:orientation val="minMax"/>
        </c:scaling>
        <c:delete val="0"/>
        <c:axPos val="b"/>
        <c:numFmt formatCode="General" sourceLinked="1"/>
        <c:majorTickMark val="none"/>
        <c:minorTickMark val="none"/>
        <c:tickLblPos val="nextTo"/>
        <c:spPr>
          <a:ln w="19050">
            <a:solidFill>
              <a:schemeClr val="bg2">
                <a:lumMod val="75000"/>
              </a:schemeClr>
            </a:solidFill>
          </a:ln>
        </c:spPr>
        <c:txPr>
          <a:bodyPr/>
          <a:lstStyle/>
          <a:p>
            <a:pPr>
              <a:defRPr sz="1400">
                <a:solidFill>
                  <a:schemeClr val="bg1"/>
                </a:solidFill>
                <a:latin typeface="Trebuchet MS" panose="020B0603020202020204" pitchFamily="34" charset="0"/>
              </a:defRPr>
            </a:pPr>
            <a:endParaRPr lang="en-US"/>
          </a:p>
        </c:txPr>
        <c:crossAx val="1139524928"/>
        <c:crosses val="autoZero"/>
        <c:auto val="1"/>
        <c:lblAlgn val="ctr"/>
        <c:lblOffset val="100"/>
        <c:noMultiLvlLbl val="0"/>
      </c:catAx>
      <c:valAx>
        <c:axId val="1139524928"/>
        <c:scaling>
          <c:orientation val="minMax"/>
          <c:max val="1.0"/>
          <c:min val="0.65"/>
        </c:scaling>
        <c:delete val="1"/>
        <c:axPos val="l"/>
        <c:majorGridlines>
          <c:spPr>
            <a:ln w="3175">
              <a:solidFill>
                <a:srgbClr val="5A5A5A">
                  <a:alpha val="25000"/>
                </a:srgbClr>
              </a:solidFill>
            </a:ln>
          </c:spPr>
        </c:majorGridlines>
        <c:numFmt formatCode="0%" sourceLinked="1"/>
        <c:majorTickMark val="out"/>
        <c:minorTickMark val="none"/>
        <c:tickLblPos val="nextTo"/>
        <c:crossAx val="1232345504"/>
        <c:crosses val="autoZero"/>
        <c:crossBetween val="between"/>
      </c:valAx>
      <c:spPr>
        <a:solidFill>
          <a:srgbClr val="F2F2F2"/>
        </a:solidFill>
      </c:spPr>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1/15/16</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9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9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9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9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thank you for coming, and thanks to Middlesex</a:t>
            </a:r>
            <a:r>
              <a:rPr lang="en-US" baseline="0" dirty="0" smtClean="0"/>
              <a:t> Lounge </a:t>
            </a:r>
            <a:r>
              <a:rPr lang="en-US" dirty="0" smtClean="0"/>
              <a:t>for hosting us this evening.  I’m Dustin –and I’m Barrett -- and we’re a Developer Evangelists with the Jetson team at</a:t>
            </a:r>
            <a:r>
              <a:rPr lang="en-US" baseline="0" dirty="0" smtClean="0"/>
              <a:t> NVIDIA. Since there’s lots of food, drinks, and people to meet, we’ll keep this short, sweet, and to the point</a:t>
            </a:r>
            <a:r>
              <a:rPr lang="en-US" baseline="0" dirty="0" smtClean="0"/>
              <a:t>.</a:t>
            </a:r>
          </a:p>
          <a:p>
            <a:endParaRPr lang="en-US" baseline="0" dirty="0" smtClean="0"/>
          </a:p>
          <a:p>
            <a:r>
              <a:rPr lang="en-US" baseline="0" dirty="0" smtClean="0"/>
              <a:t>Describe outline:</a:t>
            </a:r>
          </a:p>
          <a:p>
            <a:endParaRPr lang="en-US" baseline="0" dirty="0" smtClean="0"/>
          </a:p>
          <a:p>
            <a:pPr marL="171450" indent="-171450">
              <a:buFont typeface="Arial" charset="0"/>
              <a:buChar char="•"/>
            </a:pPr>
            <a:r>
              <a:rPr lang="en-US" baseline="0" dirty="0" smtClean="0"/>
              <a:t>Identity and Markets</a:t>
            </a:r>
          </a:p>
          <a:p>
            <a:pPr marL="171450" indent="-171450">
              <a:buFont typeface="Arial" charset="0"/>
              <a:buChar char="•"/>
            </a:pPr>
            <a:r>
              <a:rPr lang="en-US" baseline="0" dirty="0" smtClean="0"/>
              <a:t>Previously Unsolvable Problems</a:t>
            </a:r>
          </a:p>
          <a:p>
            <a:pPr marL="171450" indent="-171450">
              <a:buFont typeface="Arial" charset="0"/>
              <a:buChar char="•"/>
            </a:pPr>
            <a:r>
              <a:rPr lang="en-US" baseline="0" dirty="0" smtClean="0"/>
              <a:t>The Tools to Create Amazing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a:t>
            </a:r>
            <a:r>
              <a:rPr lang="en-US" dirty="0" err="1" smtClean="0"/>
              <a:t>Jetson</a:t>
            </a:r>
            <a:r>
              <a:rPr lang="en-US" dirty="0" smtClean="0"/>
              <a:t> TX1 just launched in mid-November, some folks have already started testing and deploying it on their platforms.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68552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 extensive</a:t>
            </a:r>
            <a:r>
              <a:rPr lang="en-US" baseline="0" dirty="0" smtClean="0"/>
              <a:t> tools &amp; support ecosystem built around </a:t>
            </a:r>
            <a:r>
              <a:rPr lang="en-US" baseline="0" dirty="0" err="1" smtClean="0"/>
              <a:t>Jetson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6212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big part of </a:t>
            </a:r>
            <a:r>
              <a:rPr lang="en-US" dirty="0" err="1" smtClean="0"/>
              <a:t>Jetson</a:t>
            </a:r>
            <a:r>
              <a:rPr lang="en-US" dirty="0" smtClean="0"/>
              <a:t> TX1 is deep learning. Is</a:t>
            </a:r>
            <a:r>
              <a:rPr lang="en-US" baseline="0" dirty="0" smtClean="0"/>
              <a:t> everybody familiar with deep learning? Deep Learning is a neural-network based approach to machine learning. What distinguishes it from previous approaches is that it enables you to train very large data sets. This results is much more accurate performance for things like image classification, natural language processing, and medical diagnosis. There are three things that make this possible. First is the existence of large datasets for training. With the proliferation of cameras and big data solutions, there is simply more data for training neural networks. The second is new algorithms that train the networks far more efficiently. And the third is GPUs. These new algorithms are parallel in nature, and you need a general purpose, highly parallelized architecture to take advantage of them. As a proof point of the power of deep learning, there is a challenge known as the </a:t>
            </a:r>
            <a:r>
              <a:rPr lang="en-US" baseline="0" dirty="0" err="1" smtClean="0"/>
              <a:t>imagenet</a:t>
            </a:r>
            <a:r>
              <a:rPr lang="en-US" baseline="0" dirty="0" smtClean="0"/>
              <a:t> challenge that started 6 years ago. The challenge is to classify objects in images, like cocker spaniels, bicycles, etc. When it started in 2010 everybody was using traditional computer vision approaches, and the accuracy was only 72%. That means that 28% of the time the computer wrongly identified the object in the image. Humans have an error rate of about 5% by the way. After a year of optimization and improvements they managed to eek out another 2 percentage points. Deep learning arrived on the scene in 2012 as a new approach to image classification. In one year they reduced error rates by nearly 40%, and every year that continued to improve. This year both Google and Microsoft announced deep-learning based approaches that beat human performance on the </a:t>
            </a:r>
            <a:r>
              <a:rPr lang="en-US" baseline="0" dirty="0" err="1" smtClean="0"/>
              <a:t>Imagenet</a:t>
            </a:r>
            <a:r>
              <a:rPr lang="en-US" baseline="0" dirty="0" smtClean="0"/>
              <a:t> challenge. Sometimes I have to step back and remind myself what an incredible result that is. What does a world look like where computers can understand visual data better than humans. </a:t>
            </a:r>
          </a:p>
          <a:p>
            <a:endParaRPr lang="en-US" baseline="0" dirty="0" smtClean="0"/>
          </a:p>
          <a:p>
            <a:r>
              <a:rPr lang="en-US" baseline="0" dirty="0" smtClean="0"/>
              <a:t>So I don’t want to spend too much time on the background of deep learning, and NVIDIA has a lot of great information posted on Deep Learning, but the key points I want to make are this:</a:t>
            </a:r>
          </a:p>
          <a:p>
            <a:r>
              <a:rPr lang="en-US" baseline="0" dirty="0" smtClean="0"/>
              <a:t>Deep Learning is enabling people to solve problems in computer vision and related areas that were previously unsolvable.</a:t>
            </a:r>
          </a:p>
          <a:p>
            <a:r>
              <a:rPr lang="en-US" baseline="0" dirty="0" smtClean="0"/>
              <a:t>Everyone who is doing serious deep learning is using GPUs.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97655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dirty="0" smtClean="0"/>
              <a:t>Let’s take a look at what’s driving a lot of the activity in this space.</a:t>
            </a:r>
            <a:r>
              <a:rPr lang="en-US" sz="900" baseline="0" dirty="0" smtClean="0"/>
              <a:t>  </a:t>
            </a:r>
            <a:r>
              <a:rPr lang="en-US" sz="900" dirty="0" smtClean="0"/>
              <a:t>A big part of the capabilities</a:t>
            </a:r>
            <a:r>
              <a:rPr lang="en-US" sz="900" baseline="0" dirty="0" smtClean="0"/>
              <a:t> of </a:t>
            </a:r>
            <a:r>
              <a:rPr lang="en-US" sz="900" dirty="0" err="1" smtClean="0"/>
              <a:t>Jetson</a:t>
            </a:r>
            <a:r>
              <a:rPr lang="en-US" sz="900" dirty="0" smtClean="0"/>
              <a:t> TX1 are around providing onboard</a:t>
            </a:r>
            <a:r>
              <a:rPr lang="en-US" sz="900" baseline="0" dirty="0" smtClean="0"/>
              <a:t> inference and </a:t>
            </a:r>
            <a:r>
              <a:rPr lang="en-US" sz="900" dirty="0" smtClean="0"/>
              <a:t>deep learning. I’m sure by now, </a:t>
            </a:r>
            <a:r>
              <a:rPr lang="en-US" sz="900" baseline="0" dirty="0" smtClean="0"/>
              <a:t>everybody is familiar with, or has at least heard of, deep learning.  In recent years there’s been a resurgence of activity in the area of neural-networks, enabled by accelerated training on large GPUs like NVIDIA’s Tesla and </a:t>
            </a:r>
            <a:r>
              <a:rPr lang="en-US" sz="900" baseline="0" dirty="0" err="1" smtClean="0"/>
              <a:t>TitanX</a:t>
            </a:r>
            <a:r>
              <a:rPr lang="en-US" sz="900" baseline="0" dirty="0" smtClean="0"/>
              <a:t>.   In fact, the training has become so accelerated, it allows scientists to nest and pipeline several highly-complex networks, coining the phrase “deep” learning.   What used to take weeks or months to train can now be trained on GPUs in hours or in a day.  We still have a long way to go before we reach the computational complexity and efficiency of the human brain, or most biological nervous systems for that matter, but we’re getting there.</a:t>
            </a:r>
          </a:p>
          <a:p>
            <a:pPr marL="0" lvl="0" indent="0">
              <a:buFont typeface="Arial" panose="020B0604020202020204" pitchFamily="34" charset="0"/>
              <a:buNone/>
            </a:pPr>
            <a:endParaRPr lang="en-US" sz="9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9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Recently however there’s been a revival of an old approach but with a few new twists – Neural Networks </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Proposed in the 1950s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Boom-bust cycles of hype/disappointment, but incremental progress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Two things changed:</a:t>
            </a:r>
          </a:p>
          <a:p>
            <a:pPr marL="1085310" lvl="2" indent="-171450">
              <a:buFont typeface="Arial" panose="020B0604020202020204" pitchFamily="34" charset="0"/>
              <a:buChar char="•"/>
            </a:pPr>
            <a:r>
              <a:rPr lang="en-US" sz="900" kern="1200" dirty="0" smtClean="0">
                <a:solidFill>
                  <a:schemeClr val="tx1"/>
                </a:solidFill>
                <a:effectLst/>
                <a:latin typeface="+mn-lt"/>
                <a:ea typeface="+mn-ea"/>
                <a:cs typeface="+mn-cs"/>
              </a:rPr>
              <a:t>1) More sophisticated “deep” models with levels of abstraction</a:t>
            </a:r>
          </a:p>
          <a:p>
            <a:pPr marL="1085310" lvl="2" indent="-171450">
              <a:buFont typeface="Arial" panose="020B0604020202020204" pitchFamily="34" charset="0"/>
              <a:buChar char="•"/>
            </a:pPr>
            <a:r>
              <a:rPr lang="en-US" sz="900" kern="1200" dirty="0" smtClean="0">
                <a:solidFill>
                  <a:schemeClr val="tx1"/>
                </a:solidFill>
                <a:effectLst/>
                <a:latin typeface="+mn-lt"/>
                <a:ea typeface="+mn-ea"/>
                <a:cs typeface="+mn-cs"/>
              </a:rPr>
              <a:t>2) Availability of more training data</a:t>
            </a:r>
          </a:p>
          <a:p>
            <a:pPr marL="1085310" lvl="2"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Let’s use face recognition as an example to illustrate the approach</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From low-level features (edges) to higher levels of abstraction (facial features) to highest level of abstraction (complete faces)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Identifies features that aren’t intuitive – lets discriminatory features emerge from the data</a:t>
            </a:r>
          </a:p>
          <a:p>
            <a:pPr marL="628380" lvl="1"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Today’s largest networks train for weeks, and consume massive amounts of computational cycles</a:t>
            </a:r>
          </a:p>
          <a:p>
            <a:pPr marL="171450" lvl="0"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Takeaways – a lot of interesting properties for this approach</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Not use-case specific – nothing in the algorithm assumes the data was image-based</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Robust – lots of research showing resilience to errors and noise</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Scalable – results improve with a) more training data, b) large models (more parameters)</a:t>
            </a:r>
          </a:p>
          <a:p>
            <a:pPr marL="628380" lvl="1" indent="-171450">
              <a:buFont typeface="Arial" panose="020B0604020202020204" pitchFamily="34" charset="0"/>
              <a:buChar char="•"/>
            </a:pPr>
            <a:r>
              <a:rPr lang="en-US" sz="1200" kern="1200" dirty="0" smtClean="0">
                <a:solidFill>
                  <a:schemeClr val="tx1"/>
                </a:solidFill>
                <a:effectLst/>
                <a:latin typeface="+mn-lt"/>
                <a:ea typeface="+mn-ea"/>
                <a:cs typeface="+mn-cs"/>
              </a:rPr>
              <a:t>Successful – ultimately nobody would care if it didn’t work better than other approaches </a:t>
            </a:r>
          </a:p>
          <a:p>
            <a:endParaRPr lang="en-US" dirty="0"/>
          </a:p>
        </p:txBody>
      </p:sp>
      <p:sp>
        <p:nvSpPr>
          <p:cNvPr id="4" name="Slide Number Placeholder 3"/>
          <p:cNvSpPr>
            <a:spLocks noGrp="1"/>
          </p:cNvSpPr>
          <p:nvPr>
            <p:ph type="sldNum" sz="quarter" idx="10"/>
          </p:nvPr>
        </p:nvSpPr>
        <p:spPr>
          <a:xfrm>
            <a:off x="3971169" y="8830371"/>
            <a:ext cx="3038072" cy="464013"/>
          </a:xfrm>
          <a:prstGeom prst="rect">
            <a:avLst/>
          </a:prstGeom>
        </p:spPr>
        <p:txBody>
          <a:bodyPr/>
          <a:lstStyle/>
          <a:p>
            <a:pPr>
              <a:defRPr/>
            </a:pPr>
            <a:fld id="{E02D639A-AF38-4D9A-897E-57859A70BDEB}"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172392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Training isn’t the only aspect of deep learning that GPUs are accelerating.   In the field, developers are deploying </a:t>
            </a:r>
            <a:r>
              <a:rPr lang="en-US" dirty="0" err="1" smtClean="0"/>
              <a:t>Jetson</a:t>
            </a:r>
            <a:r>
              <a:rPr lang="en-US" dirty="0" smtClean="0"/>
              <a:t> to host the runtime evaluation and inference capability</a:t>
            </a:r>
            <a:r>
              <a:rPr lang="en-US" baseline="0" dirty="0" smtClean="0"/>
              <a:t> onboard, as opposed to in the cloud.   This decreases or eliminates the lag between events occurring in the environment and the response of the autonomous machine.   You can quickly train your network on a larger NVIDIA GPU and then deploy that network on the size, weigh, and power-efficient </a:t>
            </a:r>
            <a:r>
              <a:rPr lang="en-US" baseline="0" dirty="0" err="1" smtClean="0"/>
              <a:t>Jetson</a:t>
            </a:r>
            <a:r>
              <a:rPr lang="en-US" baseline="0" dirty="0" smtClean="0"/>
              <a:t> module.   Also not pictured here, but a lot of times </a:t>
            </a:r>
            <a:r>
              <a:rPr lang="en-US" baseline="0" dirty="0" err="1" smtClean="0"/>
              <a:t>Jetson</a:t>
            </a:r>
            <a:r>
              <a:rPr lang="en-US" baseline="0" dirty="0" smtClean="0"/>
              <a:t> is also used on the front-end data capture for the training data, because it contains high-end H.265 video encoders and SATA and </a:t>
            </a:r>
            <a:r>
              <a:rPr lang="en-US" baseline="0" dirty="0" err="1" smtClean="0"/>
              <a:t>PCIe</a:t>
            </a:r>
            <a:r>
              <a:rPr lang="en-US" baseline="0" dirty="0" smtClean="0"/>
              <a:t> interfaces for high-speed storage.   And down the road, we are shortening the loop between collection, training, and inference by exploring onboard on-the-fly learning in </a:t>
            </a:r>
            <a:r>
              <a:rPr lang="en-US" baseline="0" dirty="0" err="1" smtClean="0"/>
              <a:t>realtime</a:t>
            </a:r>
            <a:r>
              <a:rPr lang="en-US" baseline="0" dirty="0" smtClean="0"/>
              <a:t> and alternative neural networks such as RNNs and LSTMs, which are Turing complete and can essentially encode an entire complex program in the network.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 what does that mean for autonomous machines? </a:t>
            </a:r>
            <a:r>
              <a:rPr lang="en-US" baseline="0" dirty="0" smtClean="0"/>
              <a:t>Most of what I’ve talked about so far pertains to big GPUs in the cloud or in high performance workstations. </a:t>
            </a:r>
            <a:r>
              <a:rPr lang="en-US" dirty="0" smtClean="0"/>
              <a:t>There’s actually</a:t>
            </a:r>
            <a:r>
              <a:rPr lang="en-US" baseline="0" dirty="0" smtClean="0"/>
              <a:t> a great story here for autonomous machines, and I’ll explain why. There are two parts of the deep learning problem. The first is training. You show the computer lots of data, for instance tens of thousands of images of cocker spaniels and bicycles. This can take hours or days and runs on a server, like a product that NVIDIA sells called the Digits </a:t>
            </a:r>
            <a:r>
              <a:rPr lang="en-US" baseline="0" dirty="0" err="1" smtClean="0"/>
              <a:t>Devbox</a:t>
            </a:r>
            <a:r>
              <a:rPr lang="en-US" baseline="0" dirty="0" smtClean="0"/>
              <a:t>, but when its done you have a network that knows what these things look like. You can now show it new images that it has never seen before, and it can tell you what they are. This is inference, the second part of the problem. And it turns out that inference, while still computationally intensive, can fit in a </a:t>
            </a:r>
            <a:r>
              <a:rPr lang="en-US" baseline="0" dirty="0" err="1" smtClean="0"/>
              <a:t>Jetson</a:t>
            </a:r>
            <a:r>
              <a:rPr lang="en-US" baseline="0" dirty="0" smtClean="0"/>
              <a:t> TX1. You train your network on Digits, or on AWS, or whatever you preferred GPU-enabled solution is. You deploy your network onto </a:t>
            </a:r>
            <a:r>
              <a:rPr lang="en-US" baseline="0" dirty="0" err="1" smtClean="0"/>
              <a:t>Jetson</a:t>
            </a:r>
            <a:r>
              <a:rPr lang="en-US" baseline="0" dirty="0" smtClean="0"/>
              <a:t> TX1. Now your drone, your robot, your smart security system is recognizing animals, vehicles, and people, doing natural language processing, or any of the other applications for which deep learning is proving a great solution.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clarify: dotted lines</a:t>
            </a:r>
            <a:r>
              <a:rPr lang="is-IS" baseline="0" dirty="0" smtClean="0"/>
              <a:t>…location of camer inputs.  REWORK!!!!</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for autonomous machines?    With deep learning, they are able to extend their own capabilities</a:t>
            </a:r>
            <a:r>
              <a:rPr lang="en-US" baseline="0" dirty="0" smtClean="0"/>
              <a:t> and provide inference for themselves.   And this isn’t just limited to the 2D image classification that you’ve seen of late.   There’s ground-breaking work going on, right here at CMU even, to extend the paradigm further into 3D and provide terrain segmentation, collision avoidance, and refined SLAM on the point cloud.  And with RNNs and LSTMs coming into vogue, there’s practically no limit to onboard intelligence for higher-level learning and connectivity of conceptual semantics, i.e. the ability to infer ideas and concepts.  And with the training/</a:t>
            </a:r>
            <a:r>
              <a:rPr lang="en-US" baseline="0" dirty="0" err="1" smtClean="0"/>
              <a:t>eval</a:t>
            </a:r>
            <a:r>
              <a:rPr lang="en-US" baseline="0" dirty="0" smtClean="0"/>
              <a:t> loop closing to the point of on-the-fly learning onboard the platform, the possibilities are truly exciting.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947383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 extensive</a:t>
            </a:r>
            <a:r>
              <a:rPr lang="en-US" baseline="0" dirty="0" smtClean="0"/>
              <a:t> tools &amp; support ecosystem built around </a:t>
            </a:r>
            <a:r>
              <a:rPr lang="en-US" baseline="0" dirty="0" err="1" smtClean="0"/>
              <a:t>Jetson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87579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Jetson</a:t>
            </a:r>
            <a:r>
              <a:rPr lang="en-US" dirty="0" smtClean="0"/>
              <a:t> BSP is built upon Linux,</a:t>
            </a:r>
            <a:r>
              <a:rPr lang="en-US" baseline="0" dirty="0" smtClean="0"/>
              <a:t> currently Ubuntu 14.04 LTS, with the full support of CUDA Toolkit and all of it’s associated libraries.   In addition, there’s </a:t>
            </a:r>
            <a:r>
              <a:rPr lang="en-US" baseline="0" dirty="0" err="1" smtClean="0"/>
              <a:t>VisionWorks</a:t>
            </a:r>
            <a:r>
              <a:rPr lang="en-US" baseline="0" dirty="0" smtClean="0"/>
              <a:t> and a suite of performance profiling, analysis, and debugging tools for the Tegra </a:t>
            </a:r>
            <a:r>
              <a:rPr lang="en-US" baseline="0" dirty="0" err="1" smtClean="0"/>
              <a:t>SoC.</a:t>
            </a:r>
            <a:endParaRPr lang="en-US" baseline="0" dirty="0" smtClean="0"/>
          </a:p>
          <a:p>
            <a:endParaRPr lang="en-US" baseline="0" dirty="0" smtClean="0"/>
          </a:p>
          <a:p>
            <a:r>
              <a:rPr lang="en-US" baseline="0" dirty="0" smtClean="0"/>
              <a:t>[NEED TO RESTORE GRAPHICS PANE!]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35853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a:t>
            </a:r>
            <a:r>
              <a:rPr lang="en-US" baseline="0" dirty="0" smtClean="0"/>
              <a:t>the API’s you get out-of-the-box.   Jetpack, our board flashing tool, will optionally install these upon a fresh image load.   There’s everything you need to get started and more, from OpenCV4Tegra to </a:t>
            </a:r>
            <a:r>
              <a:rPr lang="en-US" baseline="0" dirty="0" err="1" smtClean="0"/>
              <a:t>cuDNN</a:t>
            </a:r>
            <a:r>
              <a:rPr lang="en-US" baseline="0" dirty="0" smtClean="0"/>
              <a:t> and </a:t>
            </a:r>
            <a:r>
              <a:rPr lang="en-US" baseline="0" dirty="0" err="1" smtClean="0"/>
              <a:t>Caffe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High-level</a:t>
            </a:r>
            <a:r>
              <a:rPr lang="en-US" baseline="0" dirty="0" smtClean="0"/>
              <a:t> </a:t>
            </a:r>
            <a:r>
              <a:rPr lang="en-US" baseline="0" dirty="0" err="1" smtClean="0"/>
              <a:t>VisionWorks</a:t>
            </a:r>
            <a:r>
              <a:rPr lang="en-US" baseline="0" dirty="0" smtClean="0"/>
              <a:t> primitives include:</a:t>
            </a:r>
          </a:p>
          <a:p>
            <a:endParaRPr lang="en-US" baseline="0" dirty="0" smtClean="0"/>
          </a:p>
          <a:p>
            <a:r>
              <a:rPr lang="en-US" baseline="0" dirty="0" smtClean="0"/>
              <a:t>FAST corner extraction + matching</a:t>
            </a:r>
          </a:p>
          <a:p>
            <a:r>
              <a:rPr lang="en-US" baseline="0" dirty="0" smtClean="0"/>
              <a:t>LTK optical flow</a:t>
            </a:r>
          </a:p>
          <a:p>
            <a:r>
              <a:rPr lang="en-US" baseline="0" dirty="0" smtClean="0"/>
              <a:t>SLAM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Stereo block matching</a:t>
            </a:r>
          </a:p>
          <a:p>
            <a:r>
              <a:rPr lang="en-US" baseline="0" dirty="0" smtClean="0"/>
              <a:t>and more!</a:t>
            </a:r>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043088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autonomy important?  (Remove slide and replace with</a:t>
            </a:r>
            <a:r>
              <a:rPr lang="en-US" baseline="0" dirty="0" smtClean="0"/>
              <a:t> corporate intro.)</a:t>
            </a:r>
            <a:endParaRPr lang="en-US" dirty="0" smtClean="0"/>
          </a:p>
          <a:p>
            <a:endParaRPr lang="en-US" dirty="0" smtClean="0"/>
          </a:p>
          <a:p>
            <a:r>
              <a:rPr lang="en-US" dirty="0" smtClean="0"/>
              <a:t>An </a:t>
            </a:r>
            <a:r>
              <a:rPr lang="en-US" dirty="0" smtClean="0"/>
              <a:t>exciting area of growth that is pushing the envelope</a:t>
            </a:r>
            <a:r>
              <a:rPr lang="en-US" baseline="0" dirty="0" smtClean="0"/>
              <a:t> today in embedded computing, is self-driving vehicles.   NVIDIA is a central provider of compute technology for many of the outfits researching and deploying this.   It’s powered by the same CUDA-enabled GPU architecture underneath.</a:t>
            </a:r>
          </a:p>
          <a:p>
            <a:endParaRPr lang="en-US" baseline="0" dirty="0" smtClean="0"/>
          </a:p>
          <a:p>
            <a:r>
              <a:rPr lang="en-US" baseline="0" dirty="0" smtClean="0"/>
              <a:t>The </a:t>
            </a:r>
            <a:r>
              <a:rPr lang="en-US" baseline="0" dirty="0" err="1" smtClean="0"/>
              <a:t>WEPod</a:t>
            </a:r>
            <a:r>
              <a:rPr lang="en-US" baseline="0" dirty="0" smtClean="0"/>
              <a:t> EZ10 actually uses </a:t>
            </a:r>
            <a:r>
              <a:rPr lang="en-US" baseline="0" dirty="0" err="1" smtClean="0"/>
              <a:t>Jetson</a:t>
            </a:r>
            <a:r>
              <a:rPr lang="en-US" baseline="0" dirty="0" smtClean="0"/>
              <a:t> TK1 inside, and is the first driverless people mover.  It’s hitting the roads today in the Netherlands</a:t>
            </a:r>
            <a:r>
              <a:rPr lang="en-US" baseline="0" dirty="0" smtClean="0"/>
              <a:t>.</a:t>
            </a:r>
          </a:p>
          <a:p>
            <a:endParaRPr lang="en-US" baseline="0" dirty="0" smtClean="0"/>
          </a:p>
          <a:p>
            <a:r>
              <a:rPr lang="en-US" baseline="0" dirty="0" err="1" smtClean="0"/>
              <a:t>Quanergy</a:t>
            </a:r>
            <a:r>
              <a:rPr lang="en-US" baseline="0" dirty="0" smtClean="0"/>
              <a:t>, </a:t>
            </a:r>
            <a:r>
              <a:rPr lang="en-US" baseline="0" dirty="0" err="1" smtClean="0"/>
              <a:t>Velodyne</a:t>
            </a:r>
            <a:r>
              <a:rPr lang="en-US" baseline="0" dirty="0" smtClean="0"/>
              <a:t>, SICK</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069712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err="1" smtClean="0"/>
              <a:t>VisionWorks</a:t>
            </a:r>
            <a:r>
              <a:rPr lang="en-US" baseline="0" dirty="0" smtClean="0"/>
              <a:t> Toolkit implements all of OpenVX primitives, defined in 1.0.1 version of the standard specification, and an additional 10 NVIDIA defined extensions. </a:t>
            </a:r>
          </a:p>
          <a:p>
            <a:endParaRPr lang="en-US" baseline="0" dirty="0" smtClean="0"/>
          </a:p>
          <a:p>
            <a:r>
              <a:rPr lang="en-US" dirty="0" err="1" smtClean="0"/>
              <a:t>VisionWorks</a:t>
            </a:r>
            <a:r>
              <a:rPr lang="en-US" baseline="0" dirty="0" smtClean="0"/>
              <a:t> primitives can be categorized as </a:t>
            </a:r>
          </a:p>
          <a:p>
            <a:pPr marL="171450" indent="-171450">
              <a:buFontTx/>
              <a:buChar char="•"/>
            </a:pPr>
            <a:r>
              <a:rPr lang="en-US" baseline="0" dirty="0" smtClean="0"/>
              <a:t>Image Arithmetic functions, </a:t>
            </a:r>
          </a:p>
          <a:p>
            <a:pPr marL="171450" indent="-171450">
              <a:buFontTx/>
              <a:buChar char="•"/>
            </a:pPr>
            <a:r>
              <a:rPr lang="en-US" baseline="0" dirty="0" smtClean="0"/>
              <a:t>Flow and depth processing functions, </a:t>
            </a:r>
          </a:p>
          <a:p>
            <a:pPr marL="171450" indent="-171450">
              <a:buFontTx/>
              <a:buChar char="•"/>
            </a:pPr>
            <a:r>
              <a:rPr lang="en-US" baseline="0" dirty="0" smtClean="0"/>
              <a:t>Geometric transforms, </a:t>
            </a:r>
          </a:p>
          <a:p>
            <a:pPr marL="171450" indent="-171450">
              <a:buFontTx/>
              <a:buChar char="•"/>
            </a:pPr>
            <a:r>
              <a:rPr lang="en-US" baseline="0" dirty="0" smtClean="0"/>
              <a:t>Filters, </a:t>
            </a:r>
          </a:p>
          <a:p>
            <a:pPr marL="171450" indent="-171450">
              <a:buFontTx/>
              <a:buChar char="•"/>
            </a:pPr>
            <a:r>
              <a:rPr lang="en-US" baseline="0" dirty="0" smtClean="0"/>
              <a:t>Features and </a:t>
            </a:r>
          </a:p>
          <a:p>
            <a:pPr marL="171450" indent="-171450">
              <a:buFontTx/>
              <a:buChar char="•"/>
            </a:pPr>
            <a:r>
              <a:rPr lang="en-US" baseline="0" dirty="0" smtClean="0"/>
              <a:t>Analysis functions. </a:t>
            </a:r>
          </a:p>
          <a:p>
            <a:pPr marL="0" indent="0">
              <a:buFontTx/>
              <a:buNone/>
            </a:pPr>
            <a:endParaRPr lang="en-US" baseline="0" dirty="0" smtClean="0"/>
          </a:p>
          <a:p>
            <a:pPr marL="0" indent="0">
              <a:buFontTx/>
              <a:buNone/>
            </a:pPr>
            <a:r>
              <a:rPr lang="en-US" baseline="0" dirty="0" smtClean="0"/>
              <a:t>The functions marked in </a:t>
            </a:r>
            <a:r>
              <a:rPr lang="en-US" b="1" baseline="0" dirty="0" smtClean="0">
                <a:solidFill>
                  <a:srgbClr val="73B632"/>
                </a:solidFill>
              </a:rPr>
              <a:t>green</a:t>
            </a:r>
            <a:r>
              <a:rPr lang="en-US" baseline="0" dirty="0" smtClean="0">
                <a:solidFill>
                  <a:srgbClr val="73B632"/>
                </a:solidFill>
              </a:rPr>
              <a:t> are NVIDIA extensions. The functions marked with “+” are OpenVX defined functions further extended by NVIDIA for different data types and modes of operation.</a:t>
            </a:r>
          </a:p>
          <a:p>
            <a:endParaRPr lang="en-US" baseline="0" dirty="0" smtClean="0">
              <a:solidFill>
                <a:srgbClr val="73B63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Vision API is fully accelerated with CUDA. Part of the Vision API is also accelerated on the </a:t>
            </a:r>
            <a:r>
              <a:rPr lang="en-US" baseline="0" dirty="0" err="1" smtClean="0"/>
              <a:t>Tegra</a:t>
            </a:r>
            <a:r>
              <a:rPr lang="en-US" baseline="0" dirty="0" smtClean="0"/>
              <a:t> CPUs with NEON and multithreading.</a:t>
            </a:r>
          </a:p>
          <a:p>
            <a:endParaRPr lang="en-US" dirty="0" smtClean="0">
              <a:solidFill>
                <a:srgbClr val="73B632"/>
              </a:solidFill>
            </a:endParaRP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351837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Couple of things I want to highlight from</a:t>
            </a:r>
            <a:r>
              <a:rPr lang="en-US" baseline="0" dirty="0" smtClean="0"/>
              <a:t> the </a:t>
            </a:r>
            <a:r>
              <a:rPr lang="en-US" baseline="0" dirty="0" err="1" smtClean="0"/>
              <a:t>Jetson</a:t>
            </a:r>
            <a:r>
              <a:rPr lang="en-US" baseline="0" dirty="0" smtClean="0"/>
              <a:t> SDK. This is a high performance platform and we make it easy…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622643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 pre-integrated devices that are known to work in the </a:t>
            </a:r>
            <a:r>
              <a:rPr lang="en-US" dirty="0" err="1" smtClean="0"/>
              <a:t>Jetson</a:t>
            </a:r>
            <a:r>
              <a:rPr lang="en-US" dirty="0" smtClean="0"/>
              <a:t> community.   The ZED we are using on our project robot.   But really any device with standard interface like USB, serial, I2C, SPI, etcetera</a:t>
            </a:r>
            <a:r>
              <a:rPr lang="en-US" baseline="0" dirty="0" smtClean="0"/>
              <a:t> is plug and play.  It’s a big step for usability of ARM architectures.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201199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we have a developer-friendly website set up which contains all the docs and downloads.   For </a:t>
            </a:r>
            <a:r>
              <a:rPr lang="en-US" dirty="0" err="1" smtClean="0"/>
              <a:t>Jetson</a:t>
            </a:r>
            <a:r>
              <a:rPr lang="en-US" dirty="0" smtClean="0"/>
              <a:t> TX1, we released thousands of pages of documentation to go along with the board.</a:t>
            </a:r>
            <a:r>
              <a:rPr lang="en-US" baseline="0" dirty="0" smtClean="0"/>
              <a:t>  It’s a sea change for vendors to offer open-access into the depths of their historically guarded </a:t>
            </a:r>
            <a:r>
              <a:rPr lang="en-US" baseline="0" dirty="0" err="1" smtClean="0"/>
              <a:t>SoC’s</a:t>
            </a:r>
            <a:r>
              <a:rPr lang="en-US" baseline="0" dirty="0" smtClean="0"/>
              <a:t>.   To NVIDIA, it’s important to get this technology into the hands of developers everywhere without exception.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595267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high-level block diagram of the </a:t>
            </a:r>
            <a:r>
              <a:rPr lang="en-US" dirty="0" err="1" smtClean="0"/>
              <a:t>Tegra</a:t>
            </a:r>
            <a:r>
              <a:rPr lang="en-US" dirty="0" smtClean="0"/>
              <a:t> X1 </a:t>
            </a:r>
            <a:r>
              <a:rPr lang="en-US" dirty="0" err="1" smtClean="0"/>
              <a:t>SoC.</a:t>
            </a:r>
            <a:r>
              <a:rPr lang="en-US" baseline="0" dirty="0" smtClean="0"/>
              <a:t>   The </a:t>
            </a:r>
            <a:r>
              <a:rPr lang="en-US" baseline="0" dirty="0" err="1" smtClean="0"/>
              <a:t>Jetson</a:t>
            </a:r>
            <a:r>
              <a:rPr lang="en-US" baseline="0" dirty="0" smtClean="0"/>
              <a:t> module’s </a:t>
            </a:r>
            <a:r>
              <a:rPr lang="en-US" baseline="0" dirty="0" err="1" smtClean="0"/>
              <a:t>pinout</a:t>
            </a:r>
            <a:r>
              <a:rPr lang="en-US" baseline="0" dirty="0" smtClean="0"/>
              <a:t> very closely mimics the TX1’s capabilities.   The complexity of modern-day system-on-chips exceeds that of a Saturn V rocket.  It’s a true embedded system.  There are so many functional units operating asynchronously within a chip half the size of a postage stamp, that when the software layers are added in, it reaches almost bewildering complexity.</a:t>
            </a:r>
          </a:p>
          <a:p>
            <a:endParaRPr lang="en-US" baseline="0" dirty="0" smtClean="0"/>
          </a:p>
          <a:p>
            <a:r>
              <a:rPr lang="en-US" baseline="0" dirty="0" smtClean="0"/>
              <a:t>The important bit is the CUDA engine, which allows users to easily harness the full 1024 GFLOPS of performance for general-purpose GPU applications like high-bandwidth video, image, and signal processing, complex </a:t>
            </a:r>
            <a:r>
              <a:rPr lang="en-US" baseline="0" dirty="0" err="1" smtClean="0"/>
              <a:t>maths</a:t>
            </a:r>
            <a:r>
              <a:rPr lang="en-US" baseline="0" dirty="0" smtClean="0"/>
              <a:t>, and DSP.</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410249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3042955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903798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t>
            </a:r>
            <a:r>
              <a:rPr lang="en-US" dirty="0" err="1" smtClean="0"/>
              <a:t>Jetson</a:t>
            </a:r>
            <a:r>
              <a:rPr lang="en-US" dirty="0" smtClean="0"/>
              <a:t> is code-compatible</a:t>
            </a:r>
            <a:r>
              <a:rPr lang="en-US" baseline="0" dirty="0" smtClean="0"/>
              <a:t> across the NVIDIA ecosystem, and if you develop an application on your laptop or desktop with NVIDIA GPU, you can scale that application and easily deploy it into the field, which is unheard of, to go from a 250W processor to a 10W processor without changing the code.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528691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616622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Tegra</a:t>
            </a:r>
            <a:r>
              <a:rPr lang="en-US" dirty="0" smtClean="0"/>
              <a:t> Unmanned Recon Bot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4620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We’re </a:t>
            </a:r>
            <a:r>
              <a:rPr lang="en-US" baseline="0" dirty="0" smtClean="0"/>
              <a:t>collectively here today because I believe many of us share a vision about the ubiquity of AI and autonomy in the 21</a:t>
            </a:r>
            <a:r>
              <a:rPr lang="en-US" baseline="30000" dirty="0" smtClean="0"/>
              <a:t>st</a:t>
            </a:r>
            <a:r>
              <a:rPr lang="en-US" baseline="0" dirty="0" smtClean="0"/>
              <a:t> century.   NVIDIA’s role in this is to provide accessible, high-performance visual computing platforms to enable the work of developers everywhere.  And like many of you, we’re always searching for the latest and greatest empowering tech out there</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First pane: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Examples: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Drone Delivery (easy in remote areas with GPS, hard in dense, complex, urban scenarios)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Construction Faults (smokestacks, power lines; mistakes could be costly)</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endParaRPr lang="en-US" dirty="0" smtClean="0"/>
          </a:p>
          <a:p>
            <a:r>
              <a:rPr lang="en-US" dirty="0" smtClean="0"/>
              <a:t>One place we can look is GPUs. GPUs provide the nexus between performance, programmability, and </a:t>
            </a:r>
            <a:r>
              <a:rPr lang="en-US" dirty="0" err="1" smtClean="0"/>
              <a:t>deployability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907320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187453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2187453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61662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 extensive</a:t>
            </a:r>
            <a:r>
              <a:rPr lang="en-US" baseline="0" dirty="0" smtClean="0"/>
              <a:t> tools &amp; support ecosystem built around </a:t>
            </a:r>
            <a:r>
              <a:rPr lang="en-US" baseline="0" dirty="0" err="1" smtClean="0"/>
              <a:t>Jetson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97532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You are probably familiar with (or have heard of) NVIDIA’s larger graphics cards and datacenter accelerators.  Since 2014, NVIDIA has operated a shared architecture with commonality between the GPUs across all of it’s products.  There’s </a:t>
            </a:r>
            <a:r>
              <a:rPr lang="en-US" dirty="0" smtClean="0"/>
              <a:t>Titan X for PC, Tesla for the Cloud, and DRIVE PX for automotive.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the smallest and most compact of these offerings is the credit-card sized </a:t>
            </a:r>
            <a:r>
              <a:rPr lang="en-US" baseline="0" dirty="0" err="1" smtClean="0"/>
              <a:t>Jetson</a:t>
            </a:r>
            <a:r>
              <a:rPr lang="en-US" baseline="0" dirty="0" smtClean="0"/>
              <a:t> module.  It’s built around the </a:t>
            </a:r>
            <a:r>
              <a:rPr lang="en-US" baseline="0" dirty="0" err="1" smtClean="0"/>
              <a:t>Tegra</a:t>
            </a:r>
            <a:r>
              <a:rPr lang="en-US" baseline="0" dirty="0" smtClean="0"/>
              <a:t> X1 processor and geared for deployment in the embedded space, all the while maintaining software compatibility with it’s larger siblings.</a:t>
            </a: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52869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With 256 CUDA-enabled Maxwell cores and over a teraflop of raw compute in only 10-15 watts power consumption, </a:t>
            </a:r>
            <a:r>
              <a:rPr lang="en-US" baseline="0" dirty="0" err="1" smtClean="0"/>
              <a:t>Jetson</a:t>
            </a:r>
            <a:r>
              <a:rPr lang="en-US" baseline="0" dirty="0" smtClean="0"/>
              <a:t> TX1 provides the ultimate in embedded performance </a:t>
            </a:r>
            <a:r>
              <a:rPr lang="en-US" baseline="0" smtClean="0"/>
              <a:t>and efficiency. </a:t>
            </a:r>
            <a:endParaRPr lang="en-US" baseline="0" dirty="0" smtClean="0"/>
          </a:p>
          <a:p>
            <a:endParaRPr lang="en-US" baseline="0" dirty="0" smtClean="0"/>
          </a:p>
          <a:p>
            <a:r>
              <a:rPr lang="en-US" baseline="0" dirty="0" smtClean="0"/>
              <a:t>It has 64 bit ARM CPUs, 4 GB of LPDDR4 memory with bandwidth up to 25.6 GB/s. 16 GB of Flash storage, </a:t>
            </a:r>
            <a:r>
              <a:rPr lang="en-US" baseline="0" dirty="0" err="1" smtClean="0"/>
              <a:t>WiFi</a:t>
            </a:r>
            <a:r>
              <a:rPr lang="en-US" baseline="0" dirty="0" smtClean="0"/>
              <a:t> and </a:t>
            </a:r>
            <a:r>
              <a:rPr lang="en-US" baseline="0" dirty="0" err="1" smtClean="0"/>
              <a:t>bluetooth</a:t>
            </a:r>
            <a:r>
              <a:rPr lang="en-US" baseline="0" dirty="0" smtClean="0"/>
              <a:t> ready. Gigabit Ethernet. It’s 50mm x 87mm, slightly smaller in area than a credit card (obviously it’s bigger in the Z dimension). It interfaces with a carrier board over a 400 pin board to board connector, which brings out all of the high-speed and general purpose signals from the chip. Our customers will take </a:t>
            </a:r>
            <a:r>
              <a:rPr lang="en-US" baseline="0" dirty="0" err="1" smtClean="0"/>
              <a:t>Jetson</a:t>
            </a:r>
            <a:r>
              <a:rPr lang="en-US" baseline="0" dirty="0" smtClean="0"/>
              <a:t> TX1 and integrate it into their final products that have the exact form factor and interfaces that they need. We also provide a developer kit, which I’m going to talk about later.</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8643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u="none" strike="noStrike" kern="1200" dirty="0" smtClean="0">
                <a:solidFill>
                  <a:schemeClr val="tx1"/>
                </a:solidFill>
                <a:effectLst/>
                <a:latin typeface="Trebuchet MS" pitchFamily="34" charset="0"/>
                <a:ea typeface="+mn-ea"/>
                <a:cs typeface="+mn-cs"/>
              </a:rPr>
              <a:t>So how</a:t>
            </a:r>
            <a:r>
              <a:rPr lang="en-US" sz="1050" u="none" strike="noStrike" kern="1200" baseline="0" dirty="0" smtClean="0">
                <a:solidFill>
                  <a:schemeClr val="tx1"/>
                </a:solidFill>
                <a:effectLst/>
                <a:latin typeface="Trebuchet MS" pitchFamily="34" charset="0"/>
                <a:ea typeface="+mn-ea"/>
                <a:cs typeface="+mn-cs"/>
              </a:rPr>
              <a:t> do you get started with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This is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Developer Kit. It includes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a carrier board to break out all of the I/O, and a 5 MP camera. This is the system that developers will use to get started with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Then when they’re ready to build their final product, they purchase individual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modules, and build their custom solution around it.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developer kit is also a reference design for those custom solutions. If you’re familiar with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TK1 developer kit, this is very similar in </a:t>
            </a:r>
            <a:r>
              <a:rPr lang="en-US" sz="1050" u="none" strike="noStrike" kern="1200" baseline="0" dirty="0" err="1" smtClean="0">
                <a:solidFill>
                  <a:schemeClr val="tx1"/>
                </a:solidFill>
                <a:effectLst/>
                <a:latin typeface="Trebuchet MS" pitchFamily="34" charset="0"/>
                <a:ea typeface="+mn-ea"/>
                <a:cs typeface="+mn-cs"/>
              </a:rPr>
              <a:t>capabilites</a:t>
            </a:r>
            <a:r>
              <a:rPr lang="en-US" sz="1050" u="none" strike="noStrike" kern="1200" baseline="0" dirty="0" smtClean="0">
                <a:solidFill>
                  <a:schemeClr val="tx1"/>
                </a:solidFill>
                <a:effectLst/>
                <a:latin typeface="Trebuchet MS" pitchFamily="34" charset="0"/>
                <a:ea typeface="+mn-ea"/>
                <a:cs typeface="+mn-cs"/>
              </a:rPr>
              <a:t>. I’ll highlight the differences. First, as I’ve been saying, we built a module. For the previous generation a developer would start with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TK1 Developer Kit for development, and for production of their product they would by Tegra chips. For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they start with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developer kit, and for production of their product they buy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TX1 modules. We did this to simplify things. All of the hard things to develop in a system like power sequencing and laying out memory. It doesn’t make sense for every customer to have to repeat that exercise. So why not </a:t>
            </a:r>
            <a:r>
              <a:rPr lang="en-US" sz="1050" u="none" strike="noStrike" kern="1200" baseline="0" dirty="0" err="1" smtClean="0">
                <a:solidFill>
                  <a:schemeClr val="tx1"/>
                </a:solidFill>
                <a:effectLst/>
                <a:latin typeface="Trebuchet MS" pitchFamily="34" charset="0"/>
                <a:ea typeface="+mn-ea"/>
                <a:cs typeface="+mn-cs"/>
              </a:rPr>
              <a:t>encapluate</a:t>
            </a:r>
            <a:r>
              <a:rPr lang="en-US" sz="1050" u="none" strike="noStrike" kern="1200" baseline="0" dirty="0" smtClean="0">
                <a:solidFill>
                  <a:schemeClr val="tx1"/>
                </a:solidFill>
                <a:effectLst/>
                <a:latin typeface="Trebuchet MS" pitchFamily="34" charset="0"/>
                <a:ea typeface="+mn-ea"/>
                <a:cs typeface="+mn-cs"/>
              </a:rPr>
              <a:t> it on a module? Second difference is performance. Going from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TK1 to TX1 anywhere from a 2x – 3x speedup, depending on the application. Finally, we listened to the feedback we saw from the community and added </a:t>
            </a:r>
            <a:r>
              <a:rPr lang="en-US" sz="1050" u="none" strike="noStrike" kern="1200" baseline="0" dirty="0" err="1" smtClean="0">
                <a:solidFill>
                  <a:schemeClr val="tx1"/>
                </a:solidFill>
                <a:effectLst/>
                <a:latin typeface="Trebuchet MS" pitchFamily="34" charset="0"/>
                <a:ea typeface="+mn-ea"/>
                <a:cs typeface="+mn-cs"/>
              </a:rPr>
              <a:t>WiFi</a:t>
            </a:r>
            <a:r>
              <a:rPr lang="en-US" sz="1050" u="none" strike="noStrike" kern="1200" baseline="0" dirty="0" smtClean="0">
                <a:solidFill>
                  <a:schemeClr val="tx1"/>
                </a:solidFill>
                <a:effectLst/>
                <a:latin typeface="Trebuchet MS" pitchFamily="34" charset="0"/>
                <a:ea typeface="+mn-ea"/>
                <a:cs typeface="+mn-cs"/>
              </a:rPr>
              <a:t> and Bluetooth, added a CSI camera, and made the general purpose I/O easier to use by adding a way to set it to 3.3V, and including more. There’s also a x4 Gen2 </a:t>
            </a:r>
            <a:r>
              <a:rPr lang="en-US" sz="1050" u="none" strike="noStrike" kern="1200" baseline="0" dirty="0" err="1" smtClean="0">
                <a:solidFill>
                  <a:schemeClr val="tx1"/>
                </a:solidFill>
                <a:effectLst/>
                <a:latin typeface="Trebuchet MS" pitchFamily="34" charset="0"/>
                <a:ea typeface="+mn-ea"/>
                <a:cs typeface="+mn-cs"/>
              </a:rPr>
              <a:t>PCIe</a:t>
            </a:r>
            <a:r>
              <a:rPr lang="en-US" sz="1050" u="none" strike="noStrike" kern="1200" baseline="0" dirty="0" smtClean="0">
                <a:solidFill>
                  <a:schemeClr val="tx1"/>
                </a:solidFill>
                <a:effectLst/>
                <a:latin typeface="Trebuchet MS" pitchFamily="34" charset="0"/>
                <a:ea typeface="+mn-ea"/>
                <a:cs typeface="+mn-cs"/>
              </a:rPr>
              <a:t> slot. Besides those things, it’s largely similar to the </a:t>
            </a:r>
            <a:r>
              <a:rPr lang="en-US" sz="1050" u="none" strike="noStrike" kern="1200" baseline="0" dirty="0" err="1" smtClean="0">
                <a:solidFill>
                  <a:schemeClr val="tx1"/>
                </a:solidFill>
                <a:effectLst/>
                <a:latin typeface="Trebuchet MS" pitchFamily="34" charset="0"/>
                <a:ea typeface="+mn-ea"/>
                <a:cs typeface="+mn-cs"/>
              </a:rPr>
              <a:t>Jetson</a:t>
            </a:r>
            <a:r>
              <a:rPr lang="en-US" sz="1050" u="none" strike="noStrike" kern="1200" baseline="0" dirty="0" smtClean="0">
                <a:solidFill>
                  <a:schemeClr val="tx1"/>
                </a:solidFill>
                <a:effectLst/>
                <a:latin typeface="Trebuchet MS" pitchFamily="34" charset="0"/>
                <a:ea typeface="+mn-ea"/>
                <a:cs typeface="+mn-cs"/>
              </a:rPr>
              <a:t> TK1 </a:t>
            </a:r>
            <a:r>
              <a:rPr lang="en-US" sz="1050" u="none" strike="noStrike" kern="1200" baseline="0" dirty="0" err="1" smtClean="0">
                <a:solidFill>
                  <a:schemeClr val="tx1"/>
                </a:solidFill>
                <a:effectLst/>
                <a:latin typeface="Trebuchet MS" pitchFamily="34" charset="0"/>
                <a:ea typeface="+mn-ea"/>
                <a:cs typeface="+mn-cs"/>
              </a:rPr>
              <a:t>devkit</a:t>
            </a:r>
            <a:r>
              <a:rPr lang="en-US" sz="1050" u="none" strike="noStrike" kern="1200" baseline="0" dirty="0" smtClean="0">
                <a:solidFill>
                  <a:schemeClr val="tx1"/>
                </a:solidFill>
                <a:effectLst/>
                <a:latin typeface="Trebuchet MS" pitchFamily="34" charset="0"/>
                <a:ea typeface="+mn-ea"/>
                <a:cs typeface="+mn-cs"/>
              </a:rPr>
              <a:t>.</a:t>
            </a:r>
            <a:endParaRPr lang="en-US" sz="105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957849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u="none" strike="noStrike" kern="1200" dirty="0" smtClean="0">
                <a:solidFill>
                  <a:schemeClr val="tx1"/>
                </a:solidFill>
                <a:effectLst/>
                <a:latin typeface="Trebuchet MS" pitchFamily="34" charset="0"/>
                <a:ea typeface="+mn-ea"/>
                <a:cs typeface="+mn-cs"/>
              </a:rPr>
              <a:t>These are all 3</a:t>
            </a:r>
            <a:r>
              <a:rPr lang="en-US" sz="1100" u="none" strike="noStrike" kern="1200" baseline="30000" dirty="0" smtClean="0">
                <a:solidFill>
                  <a:schemeClr val="tx1"/>
                </a:solidFill>
                <a:effectLst/>
                <a:latin typeface="Trebuchet MS" pitchFamily="34" charset="0"/>
                <a:ea typeface="+mn-ea"/>
                <a:cs typeface="+mn-cs"/>
              </a:rPr>
              <a:t>rd</a:t>
            </a:r>
            <a:r>
              <a:rPr lang="en-US" sz="1100" u="none" strike="noStrike" kern="1200" dirty="0" smtClean="0">
                <a:solidFill>
                  <a:schemeClr val="tx1"/>
                </a:solidFill>
                <a:effectLst/>
                <a:latin typeface="Trebuchet MS" pitchFamily="34" charset="0"/>
                <a:ea typeface="+mn-ea"/>
                <a:cs typeface="+mn-cs"/>
              </a:rPr>
              <a:t> party platforms that integrate </a:t>
            </a:r>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dirty="0" smtClean="0">
                <a:solidFill>
                  <a:schemeClr val="tx1"/>
                </a:solidFill>
                <a:effectLst/>
                <a:latin typeface="Trebuchet MS" pitchFamily="34" charset="0"/>
                <a:ea typeface="+mn-ea"/>
                <a:cs typeface="+mn-cs"/>
              </a:rPr>
              <a:t> into</a:t>
            </a:r>
            <a:r>
              <a:rPr lang="en-US" sz="1100" u="none" strike="noStrike" kern="1200" baseline="0" dirty="0" smtClean="0">
                <a:solidFill>
                  <a:schemeClr val="tx1"/>
                </a:solidFill>
                <a:effectLst/>
                <a:latin typeface="Trebuchet MS" pitchFamily="34" charset="0"/>
                <a:ea typeface="+mn-ea"/>
                <a:cs typeface="+mn-cs"/>
              </a:rPr>
              <a:t> their project or product.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developers are deploying everything from research humanoids to social robots and self-flying drones, to autonomous spacecraft.  The one thing that unites them all, is they each require maximum computational performance for onboard sensing in minimum size, weight, and power envelope</a:t>
            </a:r>
            <a:r>
              <a:rPr lang="en-US" sz="1100" u="none" strike="noStrike" kern="1200" baseline="0" dirty="0" smtClean="0">
                <a:solidFill>
                  <a:schemeClr val="tx1"/>
                </a:solidFill>
                <a:effectLst/>
                <a:latin typeface="Trebuchet MS" pitchFamily="34" charset="0"/>
                <a:ea typeface="+mn-ea"/>
                <a:cs typeface="+mn-cs"/>
              </a:rPr>
              <a:t>.</a:t>
            </a:r>
          </a:p>
          <a:p>
            <a:endParaRPr lang="en-US" sz="1100" u="none" strike="noStrike" kern="1200" baseline="0" dirty="0" smtClean="0">
              <a:solidFill>
                <a:schemeClr val="tx1"/>
              </a:solidFill>
              <a:effectLst/>
              <a:latin typeface="Trebuchet MS" pitchFamily="34" charset="0"/>
              <a:ea typeface="+mn-ea"/>
              <a:cs typeface="+mn-cs"/>
            </a:endParaRPr>
          </a:p>
          <a:p>
            <a:r>
              <a:rPr lang="en-US" sz="1100" u="none" strike="noStrike" kern="1200" baseline="0" dirty="0" smtClean="0">
                <a:solidFill>
                  <a:schemeClr val="tx1"/>
                </a:solidFill>
                <a:effectLst/>
                <a:latin typeface="Trebuchet MS" pitchFamily="34" charset="0"/>
                <a:ea typeface="+mn-ea"/>
                <a:cs typeface="+mn-cs"/>
              </a:rPr>
              <a:t>Why did we build it?</a:t>
            </a:r>
            <a:endParaRPr lang="en-US" sz="1100" u="none" strike="noStrike" kern="1200" dirty="0" smtClean="0">
              <a:solidFill>
                <a:schemeClr val="tx1"/>
              </a:solidFill>
              <a:effectLst/>
              <a:latin typeface="Trebuchet MS" pitchFamily="34" charset="0"/>
              <a:ea typeface="+mn-ea"/>
              <a:cs typeface="+mn-cs"/>
            </a:endParaRPr>
          </a:p>
          <a:p>
            <a:endParaRPr lang="en-US" sz="1100" u="none" strike="noStrike" kern="1200" dirty="0" smtClean="0">
              <a:solidFill>
                <a:schemeClr val="tx1"/>
              </a:solidFill>
              <a:effectLst/>
              <a:latin typeface="Trebuchet MS" pitchFamily="34" charset="0"/>
              <a:ea typeface="+mn-ea"/>
              <a:cs typeface="+mn-cs"/>
            </a:endParaRPr>
          </a:p>
          <a:p>
            <a:r>
              <a:rPr lang="en-US" sz="1100" u="none" strike="noStrike" kern="1200" dirty="0" smtClean="0">
                <a:solidFill>
                  <a:schemeClr val="tx1"/>
                </a:solidFill>
                <a:effectLst/>
                <a:latin typeface="Trebuchet MS" pitchFamily="34" charset="0"/>
                <a:ea typeface="+mn-ea"/>
                <a:cs typeface="+mn-cs"/>
              </a:rPr>
              <a:t>---------</a:t>
            </a:r>
          </a:p>
          <a:p>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dirty="0" smtClean="0">
                <a:solidFill>
                  <a:schemeClr val="tx1"/>
                </a:solidFill>
                <a:effectLst/>
                <a:latin typeface="Trebuchet MS" pitchFamily="34" charset="0"/>
                <a:ea typeface="+mn-ea"/>
                <a:cs typeface="+mn-cs"/>
              </a:rPr>
              <a:t> is NVIDIA’s platform for embedded visual computing. We launched </a:t>
            </a:r>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a year-and-a-half ago with The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TK1 Developer kit. We built it those people looking for the very best performance for visual computing in the embedded space. Researchers, OEMs, ISVs and IHVs, and Makers turn to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when they need the best computer vision, the best graphics, the best GPU computing under 10W. You may have heard of examples. </a:t>
            </a:r>
            <a:r>
              <a:rPr lang="en-US" sz="1100" u="none" strike="noStrike" kern="1200" baseline="0" dirty="0" err="1" smtClean="0">
                <a:solidFill>
                  <a:schemeClr val="tx1"/>
                </a:solidFill>
                <a:effectLst/>
                <a:latin typeface="Trebuchet MS" pitchFamily="34" charset="0"/>
                <a:ea typeface="+mn-ea"/>
                <a:cs typeface="+mn-cs"/>
              </a:rPr>
              <a:t>Jibo</a:t>
            </a:r>
            <a:r>
              <a:rPr lang="en-US" sz="1100" u="none" strike="noStrike" kern="1200" baseline="0" dirty="0" smtClean="0">
                <a:solidFill>
                  <a:schemeClr val="tx1"/>
                </a:solidFill>
                <a:effectLst/>
                <a:latin typeface="Trebuchet MS" pitchFamily="34" charset="0"/>
                <a:ea typeface="+mn-ea"/>
                <a:cs typeface="+mn-cs"/>
              </a:rPr>
              <a:t> is the worlds first personal robot. Based on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a:t>
            </a:r>
            <a:r>
              <a:rPr lang="en-US" sz="1100" u="none" strike="noStrike" kern="1200" baseline="0" dirty="0" err="1" smtClean="0">
                <a:solidFill>
                  <a:schemeClr val="tx1"/>
                </a:solidFill>
                <a:effectLst/>
                <a:latin typeface="Trebuchet MS" pitchFamily="34" charset="0"/>
                <a:ea typeface="+mn-ea"/>
                <a:cs typeface="+mn-cs"/>
              </a:rPr>
              <a:t>Jibo</a:t>
            </a:r>
            <a:r>
              <a:rPr lang="en-US" sz="1100" u="none" strike="noStrike" kern="1200" baseline="0" dirty="0" smtClean="0">
                <a:solidFill>
                  <a:schemeClr val="tx1"/>
                </a:solidFill>
                <a:effectLst/>
                <a:latin typeface="Trebuchet MS" pitchFamily="34" charset="0"/>
                <a:ea typeface="+mn-ea"/>
                <a:cs typeface="+mn-cs"/>
              </a:rPr>
              <a:t> has a camera so it can learn about you and your habits and helps organize, simplify, and enrich your life. The June oven was announced earlier this year: it uses computer vision and deep learning to help anyone improve their cooking abilities. And just this week DJI announced the Manifold, a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-based computer vision box for the </a:t>
            </a:r>
            <a:r>
              <a:rPr lang="en-US" sz="1100" u="none" strike="noStrike" kern="1200" baseline="0" dirty="0" err="1" smtClean="0">
                <a:solidFill>
                  <a:schemeClr val="tx1"/>
                </a:solidFill>
                <a:effectLst/>
                <a:latin typeface="Trebuchet MS" pitchFamily="34" charset="0"/>
                <a:ea typeface="+mn-ea"/>
                <a:cs typeface="+mn-cs"/>
              </a:rPr>
              <a:t>Matrice</a:t>
            </a:r>
            <a:r>
              <a:rPr lang="en-US" sz="1100" u="none" strike="noStrike" kern="1200" baseline="0" dirty="0" smtClean="0">
                <a:solidFill>
                  <a:schemeClr val="tx1"/>
                </a:solidFill>
                <a:effectLst/>
                <a:latin typeface="Trebuchet MS" pitchFamily="34" charset="0"/>
                <a:ea typeface="+mn-ea"/>
                <a:cs typeface="+mn-cs"/>
              </a:rPr>
              <a:t> 100. From Products, to research, to ecosystem,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is a powerful, efficient, and accessible platform. And by the way, we’re going to send you these slides and include references for what each of the above images is in case you’d like </a:t>
            </a:r>
            <a:r>
              <a:rPr lang="en-US" sz="1100" u="none" strike="noStrike" kern="1200" baseline="0" dirty="0" err="1" smtClean="0">
                <a:solidFill>
                  <a:schemeClr val="tx1"/>
                </a:solidFill>
                <a:effectLst/>
                <a:latin typeface="Trebuchet MS" pitchFamily="34" charset="0"/>
                <a:ea typeface="+mn-ea"/>
                <a:cs typeface="+mn-cs"/>
              </a:rPr>
              <a:t>tolearn</a:t>
            </a:r>
            <a:r>
              <a:rPr lang="en-US" sz="1100" u="none" strike="noStrike" kern="1200" baseline="0" dirty="0" smtClean="0">
                <a:solidFill>
                  <a:schemeClr val="tx1"/>
                </a:solidFill>
                <a:effectLst/>
                <a:latin typeface="Trebuchet MS" pitchFamily="34" charset="0"/>
                <a:ea typeface="+mn-ea"/>
                <a:cs typeface="+mn-cs"/>
              </a:rPr>
              <a:t> more.</a:t>
            </a:r>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99699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bots all use </a:t>
            </a:r>
            <a:r>
              <a:rPr lang="en-US" dirty="0" err="1" smtClean="0"/>
              <a:t>Jetson</a:t>
            </a:r>
            <a:r>
              <a:rPr lang="en-US" dirty="0" smtClean="0"/>
              <a:t> TK1 to provide advanced capabilities</a:t>
            </a:r>
            <a:r>
              <a:rPr lang="en-US" baseline="0" dirty="0" smtClean="0"/>
              <a:t> and features, mainly through high-performance sensor processing and it’s derivatives.   The Starship delivery service is a 6WD autonomous-navigating rover for delivering packages around town.  I for one, can’t wait to get pizza or curry delivered with this thing.  Right now they are running a field trial in London.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16830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57" y="247652"/>
            <a:ext cx="9204325" cy="61286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898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57" y="247652"/>
            <a:ext cx="9204325" cy="61286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7"/>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7"/>
            <a:ext cx="4945061"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16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1" r:id="rId13"/>
    <p:sldLayoutId id="214748398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rrettw@nvidia.com" TargetMode="External"/><Relationship Id="rId4" Type="http://schemas.openxmlformats.org/officeDocument/2006/relationships/hyperlink" Target="mailto:dustinf@nvidia.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jpeg"/><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png"/><Relationship Id="rId8" Type="http://schemas.openxmlformats.org/officeDocument/2006/relationships/image" Target="../media/image45.jpeg"/><Relationship Id="rId9" Type="http://schemas.openxmlformats.org/officeDocument/2006/relationships/image" Target="../media/image46.jpeg"/><Relationship Id="rId10" Type="http://schemas.openxmlformats.org/officeDocument/2006/relationships/image" Target="../media/image47.jpeg"/><Relationship Id="rId11" Type="http://schemas.openxmlformats.org/officeDocument/2006/relationships/image" Target="../media/image48.jpe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jpeg"/><Relationship Id="rId9" Type="http://schemas.openxmlformats.org/officeDocument/2006/relationships/image" Target="../media/image55.png"/><Relationship Id="rId10" Type="http://schemas.openxmlformats.org/officeDocument/2006/relationships/image" Target="../media/image56.jpe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g"/><Relationship Id="rId5" Type="http://schemas.openxmlformats.org/officeDocument/2006/relationships/image" Target="../media/image59.jpg"/><Relationship Id="rId6" Type="http://schemas.openxmlformats.org/officeDocument/2006/relationships/image" Target="../media/image60.jp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1" Type="http://schemas.openxmlformats.org/officeDocument/2006/relationships/image" Target="../media/image72.jpeg"/><Relationship Id="rId12" Type="http://schemas.openxmlformats.org/officeDocument/2006/relationships/image" Target="../media/image73.jpe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tiff"/><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microsoft.com/office/2007/relationships/hdphoto" Target="../media/hdphoto3.wdp"/><Relationship Id="rId10" Type="http://schemas.openxmlformats.org/officeDocument/2006/relationships/image" Target="../media/image71.jpeg"/></Relationships>
</file>

<file path=ppt/slides/_rels/slide19.xml.rels><?xml version="1.0" encoding="UTF-8" standalone="yes"?>
<Relationships xmlns="http://schemas.openxmlformats.org/package/2006/relationships"><Relationship Id="rId9" Type="http://schemas.openxmlformats.org/officeDocument/2006/relationships/image" Target="../media/image82.png"/><Relationship Id="rId20" Type="http://schemas.openxmlformats.org/officeDocument/2006/relationships/image" Target="../media/image91.png"/><Relationship Id="rId21" Type="http://schemas.microsoft.com/office/2007/relationships/hdphoto" Target="../media/hdphoto5.wdp"/><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jpeg"/><Relationship Id="rId25" Type="http://schemas.openxmlformats.org/officeDocument/2006/relationships/image" Target="../media/image95.jpeg"/><Relationship Id="rId26" Type="http://schemas.microsoft.com/office/2007/relationships/hdphoto" Target="../media/hdphoto6.wdp"/><Relationship Id="rId10" Type="http://schemas.openxmlformats.org/officeDocument/2006/relationships/image" Target="../media/image83.png"/><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hyperlink" Target="http://gstconf.ubicast.tv/" TargetMode="External"/><Relationship Id="rId15" Type="http://schemas.openxmlformats.org/officeDocument/2006/relationships/image" Target="../media/image87.png"/><Relationship Id="rId16" Type="http://schemas.openxmlformats.org/officeDocument/2006/relationships/image" Target="../media/image88.jpeg"/><Relationship Id="rId17" Type="http://schemas.openxmlformats.org/officeDocument/2006/relationships/image" Target="../media/image89.png"/><Relationship Id="rId18" Type="http://schemas.openxmlformats.org/officeDocument/2006/relationships/image" Target="../media/image90.png"/><Relationship Id="rId19"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7.png"/><Relationship Id="rId4" Type="http://schemas.microsoft.com/office/2007/relationships/hdphoto" Target="../media/hdphoto4.wdp"/><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jpeg"/><Relationship Id="rId7" Type="http://schemas.openxmlformats.org/officeDocument/2006/relationships/image" Target="../media/image100.jpe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1" Type="http://schemas.openxmlformats.org/officeDocument/2006/relationships/image" Target="../media/image104.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7.jpeg"/><Relationship Id="rId3" Type="http://schemas.openxmlformats.org/officeDocument/2006/relationships/image" Target="../media/image108.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tiff"/><Relationship Id="rId1" Type="http://schemas.openxmlformats.org/officeDocument/2006/relationships/slideLayout" Target="../slideLayouts/slideLayout8.xml"/><Relationship Id="rId2" Type="http://schemas.openxmlformats.org/officeDocument/2006/relationships/image" Target="../media/image109.png"/></Relationships>
</file>

<file path=ppt/slides/_rels/slide25.xml.rels><?xml version="1.0" encoding="UTF-8" standalone="yes"?>
<Relationships xmlns="http://schemas.openxmlformats.org/package/2006/relationships"><Relationship Id="rId3" Type="http://schemas.openxmlformats.org/officeDocument/2006/relationships/image" Target="../media/image112.tiff"/><Relationship Id="rId4" Type="http://schemas.openxmlformats.org/officeDocument/2006/relationships/image" Target="../media/image113.png"/><Relationship Id="rId5" Type="http://schemas.openxmlformats.org/officeDocument/2006/relationships/image" Target="../media/image114.tiff"/><Relationship Id="rId6" Type="http://schemas.openxmlformats.org/officeDocument/2006/relationships/image" Target="../media/image115.tiff"/><Relationship Id="rId7" Type="http://schemas.openxmlformats.org/officeDocument/2006/relationships/image" Target="../media/image116.png"/><Relationship Id="rId8" Type="http://schemas.openxmlformats.org/officeDocument/2006/relationships/image" Target="../media/image117.tiff"/><Relationship Id="rId9" Type="http://schemas.openxmlformats.org/officeDocument/2006/relationships/image" Target="../media/image118.tiff"/><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jpeg"/><Relationship Id="rId5" Type="http://schemas.openxmlformats.org/officeDocument/2006/relationships/image" Target="../media/image123.jpe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jpeg"/><Relationship Id="rId7" Type="http://schemas.openxmlformats.org/officeDocument/2006/relationships/image" Target="../media/image128.jpeg"/><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gif"/><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tiff"/><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9.png"/></Relationships>
</file>

<file path=ppt/slides/_rels/slide32.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31.jpe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9" Type="http://schemas.openxmlformats.org/officeDocument/2006/relationships/image" Target="../media/image28.jpeg"/><Relationship Id="rId20" Type="http://schemas.openxmlformats.org/officeDocument/2006/relationships/image" Target="../media/image39.png"/><Relationship Id="rId10" Type="http://schemas.openxmlformats.org/officeDocument/2006/relationships/image" Target="../media/image29.jpeg"/><Relationship Id="rId11" Type="http://schemas.openxmlformats.org/officeDocument/2006/relationships/image" Target="../media/image30.png"/><Relationship Id="rId12" Type="http://schemas.openxmlformats.org/officeDocument/2006/relationships/image" Target="../media/image31.jpeg"/><Relationship Id="rId13" Type="http://schemas.openxmlformats.org/officeDocument/2006/relationships/image" Target="../media/image32.jpeg"/><Relationship Id="rId14" Type="http://schemas.openxmlformats.org/officeDocument/2006/relationships/image" Target="../media/image33.jpe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7" Type="http://schemas.microsoft.com/office/2007/relationships/hdphoto" Target="../media/hdphoto1.wdp"/><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520850" y="0"/>
            <a:ext cx="8739340" cy="1787097"/>
          </a:xfrm>
        </p:spPr>
        <p:txBody>
          <a:bodyPr/>
          <a:lstStyle/>
          <a:p>
            <a:r>
              <a:rPr lang="en-US" sz="3200" dirty="0" smtClean="0"/>
              <a:t>BUILDING BETTER</a:t>
            </a:r>
            <a:r>
              <a:rPr lang="en-US" sz="4200" dirty="0" smtClean="0"/>
              <a:t> </a:t>
            </a:r>
            <a:br>
              <a:rPr lang="en-US" sz="4200" dirty="0" smtClean="0"/>
            </a:br>
            <a:r>
              <a:rPr lang="en-US" sz="4200" dirty="0" smtClean="0"/>
              <a:t>Autonomous Machines</a:t>
            </a:r>
            <a:br>
              <a:rPr lang="en-US" sz="4200" dirty="0" smtClean="0"/>
            </a:br>
            <a:r>
              <a:rPr lang="en-US" sz="3200" dirty="0" smtClean="0"/>
              <a:t>with</a:t>
            </a:r>
            <a:r>
              <a:rPr lang="en-US" sz="4200" dirty="0" smtClean="0"/>
              <a:t> </a:t>
            </a:r>
            <a:r>
              <a:rPr lang="en-US" sz="4200" dirty="0" err="1" smtClean="0"/>
              <a:t>Jetson</a:t>
            </a:r>
            <a:endParaRPr lang="en-US" sz="4200" dirty="0"/>
          </a:p>
        </p:txBody>
      </p:sp>
      <p:sp>
        <p:nvSpPr>
          <p:cNvPr id="6" name="Subtitle 11"/>
          <p:cNvSpPr txBox="1">
            <a:spLocks/>
          </p:cNvSpPr>
          <p:nvPr/>
        </p:nvSpPr>
        <p:spPr bwMode="auto">
          <a:xfrm>
            <a:off x="520848" y="3495982"/>
            <a:ext cx="5448151" cy="734047"/>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marL="0" indent="0" algn="l" rtl="0" fontAlgn="base">
              <a:lnSpc>
                <a:spcPct val="90000"/>
              </a:lnSpc>
              <a:spcBef>
                <a:spcPts val="600"/>
              </a:spcBef>
              <a:spcAft>
                <a:spcPts val="3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000" b="1" kern="0" dirty="0" smtClean="0"/>
              <a:t>Cambridge Developer Meetup </a:t>
            </a:r>
          </a:p>
          <a:p>
            <a:pPr defTabSz="914400"/>
            <a:r>
              <a:rPr lang="en-US" kern="0" dirty="0" smtClean="0"/>
              <a:t>January 20, 2016</a:t>
            </a:r>
          </a:p>
        </p:txBody>
      </p:sp>
      <p:sp>
        <p:nvSpPr>
          <p:cNvPr id="8" name="Subtitle 11"/>
          <p:cNvSpPr txBox="1">
            <a:spLocks/>
          </p:cNvSpPr>
          <p:nvPr/>
        </p:nvSpPr>
        <p:spPr bwMode="auto">
          <a:xfrm>
            <a:off x="540167" y="1787097"/>
            <a:ext cx="8700706" cy="67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fontAlgn="base">
              <a:lnSpc>
                <a:spcPct val="90000"/>
              </a:lnSpc>
              <a:spcBef>
                <a:spcPts val="600"/>
              </a:spcBef>
              <a:spcAft>
                <a:spcPts val="3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smtClean="0"/>
              <a:t>Dustin Franklin </a:t>
            </a:r>
            <a:r>
              <a:rPr lang="en-US" kern="0" dirty="0" smtClean="0"/>
              <a:t>| </a:t>
            </a:r>
            <a:r>
              <a:rPr lang="en-US" b="1" kern="0" dirty="0" smtClean="0"/>
              <a:t>Barrett Williams </a:t>
            </a:r>
            <a:r>
              <a:rPr lang="en-US" kern="0" dirty="0" smtClean="0"/>
              <a:t>| Robotics | Technical Marketing</a:t>
            </a:r>
          </a:p>
          <a:p>
            <a:pPr defTabSz="914400"/>
            <a:r>
              <a:rPr lang="en-US" sz="1600" kern="0" dirty="0" smtClean="0">
                <a:hlinkClick r:id="rId3"/>
              </a:rPr>
              <a:t>barrettw@nvidia.com</a:t>
            </a:r>
            <a:r>
              <a:rPr lang="en-US" sz="1600" kern="0" dirty="0" smtClean="0"/>
              <a:t> | </a:t>
            </a:r>
            <a:r>
              <a:rPr lang="en-US" sz="1600" kern="0" dirty="0" smtClean="0">
                <a:hlinkClick r:id="rId4"/>
              </a:rPr>
              <a:t>dustinf@nvidia.com</a:t>
            </a:r>
            <a:r>
              <a:rPr lang="en-US" sz="1600" kern="0" dirty="0" smtClean="0"/>
              <a:t> </a:t>
            </a:r>
            <a:endParaRPr lang="en-US" kern="0" dirty="0"/>
          </a:p>
        </p:txBody>
      </p:sp>
    </p:spTree>
    <p:extLst>
      <p:ext uri="{BB962C8B-B14F-4D97-AF65-F5344CB8AC3E}">
        <p14:creationId xmlns:p14="http://schemas.microsoft.com/office/powerpoint/2010/main" val="27231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481832"/>
            <a:ext cx="9976104" cy="590931"/>
          </a:xfrm>
        </p:spPr>
        <p:txBody>
          <a:bodyPr/>
          <a:lstStyle/>
          <a:p>
            <a:r>
              <a:rPr lang="en-US" dirty="0" smtClean="0"/>
              <a:t>Jetson-Enabled </a:t>
            </a:r>
            <a:r>
              <a:rPr lang="en-US" dirty="0" smtClean="0"/>
              <a:t>Bots</a:t>
            </a:r>
            <a:endParaRPr lang="en-US" dirty="0"/>
          </a:p>
        </p:txBody>
      </p:sp>
      <p:sp>
        <p:nvSpPr>
          <p:cNvPr id="3" name="Content Placeholder 2"/>
          <p:cNvSpPr>
            <a:spLocks noGrp="1"/>
          </p:cNvSpPr>
          <p:nvPr>
            <p:ph sz="half" idx="1"/>
          </p:nvPr>
        </p:nvSpPr>
        <p:spPr>
          <a:xfrm>
            <a:off x="178420" y="1987509"/>
            <a:ext cx="5626793" cy="3963664"/>
          </a:xfrm>
        </p:spPr>
        <p:txBody>
          <a:bodyPr/>
          <a:lstStyle/>
          <a:p>
            <a:pPr>
              <a:buFont typeface="Arial" charset="0"/>
              <a:buChar char="•"/>
            </a:pPr>
            <a:r>
              <a:rPr lang="en-US" sz="2000" dirty="0" smtClean="0"/>
              <a:t>Starship </a:t>
            </a:r>
            <a:r>
              <a:rPr lang="en-US" sz="2000" dirty="0"/>
              <a:t>delivery </a:t>
            </a:r>
            <a:r>
              <a:rPr lang="en-US" sz="2000" dirty="0" smtClean="0"/>
              <a:t>service</a:t>
            </a:r>
          </a:p>
          <a:p>
            <a:pPr>
              <a:buFont typeface="Arial" charset="0"/>
              <a:buChar char="•"/>
            </a:pPr>
            <a:r>
              <a:rPr lang="en-US" sz="2000" dirty="0" smtClean="0"/>
              <a:t>Household appliances</a:t>
            </a:r>
          </a:p>
          <a:p>
            <a:pPr lvl="1">
              <a:buFont typeface="Arial" charset="0"/>
              <a:buChar char="•"/>
            </a:pPr>
            <a:r>
              <a:rPr lang="en-US" sz="1800" dirty="0" err="1" smtClean="0"/>
              <a:t>Jibo</a:t>
            </a:r>
            <a:r>
              <a:rPr lang="en-US" sz="1800" dirty="0" smtClean="0"/>
              <a:t> </a:t>
            </a:r>
          </a:p>
          <a:p>
            <a:pPr lvl="1">
              <a:buFont typeface="Arial" charset="0"/>
              <a:buChar char="•"/>
            </a:pPr>
            <a:r>
              <a:rPr lang="en-US" sz="1800" dirty="0" smtClean="0"/>
              <a:t>June Intelligent Oven</a:t>
            </a:r>
          </a:p>
          <a:p>
            <a:pPr>
              <a:buFont typeface="Arial" charset="0"/>
              <a:buChar char="•"/>
            </a:pPr>
            <a:r>
              <a:rPr lang="en-US" sz="2000" dirty="0" smtClean="0"/>
              <a:t>Drones (consumer and industrial)</a:t>
            </a:r>
          </a:p>
          <a:p>
            <a:pPr lvl="1">
              <a:buFont typeface="Arial" charset="0"/>
              <a:buChar char="•"/>
            </a:pPr>
            <a:r>
              <a:rPr lang="en-US" sz="1800" dirty="0" smtClean="0"/>
              <a:t>DJI Manifold for </a:t>
            </a:r>
            <a:r>
              <a:rPr lang="en-US" sz="1800" dirty="0" err="1" smtClean="0"/>
              <a:t>Matrice</a:t>
            </a:r>
            <a:r>
              <a:rPr lang="en-US" sz="1800" dirty="0" smtClean="0"/>
              <a:t> M100</a:t>
            </a:r>
          </a:p>
          <a:p>
            <a:pPr lvl="1">
              <a:buFont typeface="Arial" charset="0"/>
              <a:buChar char="•"/>
            </a:pPr>
            <a:r>
              <a:rPr lang="en-US" sz="1800" dirty="0" err="1" smtClean="0"/>
              <a:t>Percepto</a:t>
            </a:r>
            <a:r>
              <a:rPr lang="en-US" sz="1800" dirty="0" smtClean="0"/>
              <a:t>, </a:t>
            </a:r>
            <a:r>
              <a:rPr lang="en-US" sz="1800" dirty="0" err="1" smtClean="0"/>
              <a:t>Aeryon</a:t>
            </a:r>
            <a:r>
              <a:rPr lang="en-US" sz="1800" dirty="0" smtClean="0"/>
              <a:t>, </a:t>
            </a:r>
            <a:r>
              <a:rPr lang="en-US" sz="1800" dirty="0" err="1" smtClean="0"/>
              <a:t>Aerialtronics</a:t>
            </a:r>
            <a:endParaRPr lang="en-US" sz="1800" dirty="0" smtClean="0"/>
          </a:p>
          <a:p>
            <a:pPr lvl="1">
              <a:buFont typeface="Arial" charset="0"/>
              <a:buChar char="•"/>
            </a:pPr>
            <a:r>
              <a:rPr lang="en-US" sz="1800" i="1" dirty="0"/>
              <a:t>Prototype</a:t>
            </a:r>
            <a:r>
              <a:rPr lang="en-US" sz="1800" dirty="0"/>
              <a:t>: </a:t>
            </a:r>
            <a:r>
              <a:rPr lang="en-US" sz="1800" dirty="0" err="1"/>
              <a:t>Kespry</a:t>
            </a:r>
            <a:r>
              <a:rPr lang="en-US" sz="1800" dirty="0"/>
              <a:t> drones with </a:t>
            </a:r>
            <a:r>
              <a:rPr lang="en-US" sz="1800" dirty="0" smtClean="0"/>
              <a:t>offline </a:t>
            </a:r>
            <a:r>
              <a:rPr lang="en-US" sz="1800" dirty="0"/>
              <a:t/>
            </a:r>
            <a:br>
              <a:rPr lang="en-US" sz="1800" dirty="0"/>
            </a:br>
            <a:r>
              <a:rPr lang="en-US" sz="1800" dirty="0"/>
              <a:t>inference for outdoor asset tracking</a:t>
            </a:r>
          </a:p>
          <a:p>
            <a:pPr lvl="1">
              <a:buFont typeface="Arial" charset="0"/>
              <a:buChar char="•"/>
            </a:pPr>
            <a:endParaRPr lang="en-US" sz="1800" dirty="0" smtClean="0"/>
          </a:p>
        </p:txBody>
      </p:sp>
      <p:sp>
        <p:nvSpPr>
          <p:cNvPr id="5" name="Text Placeholder 4"/>
          <p:cNvSpPr>
            <a:spLocks noGrp="1"/>
          </p:cNvSpPr>
          <p:nvPr>
            <p:ph type="body" sz="quarter" idx="10"/>
          </p:nvPr>
        </p:nvSpPr>
        <p:spPr>
          <a:xfrm>
            <a:off x="498348" y="1008048"/>
            <a:ext cx="9976104" cy="525463"/>
          </a:xfrm>
        </p:spPr>
        <p:txBody>
          <a:bodyPr/>
          <a:lstStyle/>
          <a:p>
            <a:r>
              <a:rPr lang="en-US" dirty="0" smtClean="0"/>
              <a:t>Products and Prototypes with Jetson TK1</a:t>
            </a: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3757" y="2118750"/>
            <a:ext cx="2367280" cy="1707908"/>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41037" y="1861053"/>
            <a:ext cx="2730284" cy="197753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35857" y="3835718"/>
            <a:ext cx="2159296" cy="148066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54975" y="5345374"/>
            <a:ext cx="1091477" cy="61506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94033" y="5301570"/>
            <a:ext cx="1147590" cy="635000"/>
          </a:xfrm>
          <a:prstGeom prst="rect">
            <a:avLst/>
          </a:prstGeom>
        </p:spPr>
      </p:pic>
      <p:pic>
        <p:nvPicPr>
          <p:cNvPr id="1026" name="Picture 2" descr="https://blogdotjibodotcom.files.wordpress.com/2015/02/social-media-pic_jibo-w-jibo-background.jpg?w=1200"/>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252434" y="2118750"/>
            <a:ext cx="988603" cy="10307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media.phillyvoice.com/media/images/12202015_starship_technologies.2e16d0ba.fill-735x490.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3444388" y="1977034"/>
            <a:ext cx="2371494" cy="18496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aerialtronics.com/wp-content/uploads/2015/04/aerialtronics-altura-zenith-side2.jpg"/>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24889" y="4085968"/>
            <a:ext cx="1927545" cy="121560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aerialtronics.com/wp-content/uploads/2015/04/aerialtronics-altura-zenith-side2.jp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11607" y="5345374"/>
            <a:ext cx="1506105" cy="61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5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C:\Users\dustinf\Pictures\381824_botto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5203" y="537987"/>
            <a:ext cx="1759187" cy="10193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dustinf\Pictures\1111_nvidiacar-2.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56412" y="3621647"/>
            <a:ext cx="4616388" cy="25505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8348" y="481832"/>
            <a:ext cx="9976104" cy="590931"/>
          </a:xfrm>
        </p:spPr>
        <p:txBody>
          <a:bodyPr/>
          <a:lstStyle/>
          <a:p>
            <a:r>
              <a:rPr lang="en-US" dirty="0" smtClean="0"/>
              <a:t>Jetson-enabled </a:t>
            </a:r>
            <a:r>
              <a:rPr lang="en-US" dirty="0" smtClean="0"/>
              <a:t>Bots</a:t>
            </a:r>
            <a:endParaRPr lang="en-US" dirty="0"/>
          </a:p>
        </p:txBody>
      </p:sp>
      <p:sp>
        <p:nvSpPr>
          <p:cNvPr id="3" name="Content Placeholder 2"/>
          <p:cNvSpPr>
            <a:spLocks noGrp="1"/>
          </p:cNvSpPr>
          <p:nvPr>
            <p:ph sz="half" idx="1"/>
          </p:nvPr>
        </p:nvSpPr>
        <p:spPr>
          <a:xfrm>
            <a:off x="163550" y="1823862"/>
            <a:ext cx="5804731" cy="3963664"/>
          </a:xfrm>
        </p:spPr>
        <p:txBody>
          <a:bodyPr/>
          <a:lstStyle/>
          <a:p>
            <a:pPr>
              <a:buFont typeface="Arial" charset="0"/>
              <a:buChar char="•"/>
            </a:pPr>
            <a:r>
              <a:rPr lang="en-US" sz="1600" dirty="0" err="1" smtClean="0"/>
              <a:t>Stereolabs</a:t>
            </a:r>
            <a:r>
              <a:rPr lang="en-US" sz="1600" dirty="0" smtClean="0"/>
              <a:t> </a:t>
            </a:r>
            <a:r>
              <a:rPr lang="en-US" sz="1600" dirty="0" smtClean="0"/>
              <a:t>ZED drone </a:t>
            </a:r>
          </a:p>
          <a:p>
            <a:pPr>
              <a:buFont typeface="Arial" charset="0"/>
              <a:buChar char="•"/>
            </a:pPr>
            <a:r>
              <a:rPr lang="en-US" sz="1600" dirty="0" smtClean="0"/>
              <a:t>MIT </a:t>
            </a:r>
            <a:r>
              <a:rPr lang="en-US" sz="1600" dirty="0"/>
              <a:t>self-driving </a:t>
            </a:r>
            <a:r>
              <a:rPr lang="en-US" sz="1600" dirty="0" smtClean="0"/>
              <a:t>racecar</a:t>
            </a:r>
          </a:p>
          <a:p>
            <a:pPr>
              <a:buFont typeface="Arial" charset="0"/>
              <a:buChar char="•"/>
            </a:pPr>
            <a:r>
              <a:rPr lang="en-US" sz="1600" dirty="0" err="1"/>
              <a:t>Viooa</a:t>
            </a:r>
            <a:r>
              <a:rPr lang="en-US" sz="1600" dirty="0"/>
              <a:t> 360° camera </a:t>
            </a:r>
            <a:r>
              <a:rPr lang="en-US" sz="1600" dirty="0" smtClean="0"/>
              <a:t>pod</a:t>
            </a:r>
            <a:endParaRPr lang="en-US" sz="1600" dirty="0" smtClean="0"/>
          </a:p>
          <a:p>
            <a:pPr>
              <a:buFont typeface="Arial" charset="0"/>
              <a:buChar char="•"/>
            </a:pPr>
            <a:r>
              <a:rPr lang="en-US" sz="1600" dirty="0" err="1" smtClean="0"/>
              <a:t>DIYDrones</a:t>
            </a:r>
            <a:r>
              <a:rPr lang="en-US" sz="1600" dirty="0" smtClean="0"/>
              <a:t> </a:t>
            </a:r>
            <a:r>
              <a:rPr lang="en-US" sz="1600" dirty="0" smtClean="0"/>
              <a:t>mini carrier</a:t>
            </a:r>
          </a:p>
          <a:p>
            <a:pPr>
              <a:buFont typeface="Arial" charset="0"/>
              <a:buChar char="•"/>
            </a:pPr>
            <a:r>
              <a:rPr lang="en-US" sz="1600" dirty="0" smtClean="0"/>
              <a:t>More </a:t>
            </a:r>
            <a:r>
              <a:rPr lang="en-US" sz="1600" dirty="0" smtClean="0"/>
              <a:t>coming soon!</a:t>
            </a:r>
            <a:endParaRPr lang="en-US" sz="1400" dirty="0"/>
          </a:p>
        </p:txBody>
      </p:sp>
      <p:sp>
        <p:nvSpPr>
          <p:cNvPr id="5" name="Text Placeholder 4"/>
          <p:cNvSpPr>
            <a:spLocks noGrp="1"/>
          </p:cNvSpPr>
          <p:nvPr>
            <p:ph type="body" sz="quarter" idx="10"/>
          </p:nvPr>
        </p:nvSpPr>
        <p:spPr>
          <a:xfrm>
            <a:off x="498348" y="1008048"/>
            <a:ext cx="9976104" cy="525463"/>
          </a:xfrm>
        </p:spPr>
        <p:txBody>
          <a:bodyPr/>
          <a:lstStyle/>
          <a:p>
            <a:r>
              <a:rPr lang="en-US" dirty="0" err="1" smtClean="0"/>
              <a:t>Jetson</a:t>
            </a:r>
            <a:r>
              <a:rPr lang="en-US" dirty="0" smtClean="0"/>
              <a:t> TX1 </a:t>
            </a:r>
            <a:r>
              <a:rPr lang="en-US" dirty="0"/>
              <a:t>I</a:t>
            </a:r>
            <a:r>
              <a:rPr lang="en-US" dirty="0" smtClean="0"/>
              <a:t>nside</a:t>
            </a:r>
            <a:endParaRPr lang="en-US" dirty="0"/>
          </a:p>
        </p:txBody>
      </p:sp>
      <p:pic>
        <p:nvPicPr>
          <p:cNvPr id="3075" name="Picture 3" descr="C:\Users\dustinf\Pictures\381824_top.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8388" y="150833"/>
            <a:ext cx="1759187" cy="10225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dustinf\Pictures\sl4.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0" y="3624310"/>
            <a:ext cx="6356412" cy="254789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dustinf\Pictures\sl3.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40010" y="1887836"/>
            <a:ext cx="3419517" cy="17364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dustinf\Pictures\Viooa.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98536" y="1887836"/>
            <a:ext cx="2403486" cy="160232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dustinf\Downloads\champs\vioaa\Viooa Top.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114160" y="1753688"/>
            <a:ext cx="1864373" cy="1692443"/>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C:\Users\dustinf\Downloads\champs\vioaa\solo_mounted_option1.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57969" y="0"/>
            <a:ext cx="2620564" cy="151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6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GPUS</a:t>
            </a:r>
            <a:r>
              <a:rPr lang="en-US" dirty="0" smtClean="0"/>
              <a:t/>
            </a:r>
            <a:br>
              <a:rPr lang="en-US" dirty="0" smtClean="0"/>
            </a:br>
            <a:r>
              <a:rPr lang="en-US" dirty="0" smtClean="0"/>
              <a:t>Solve</a:t>
            </a:r>
            <a:r>
              <a:rPr lang="en-US" dirty="0" smtClean="0"/>
              <a:t/>
            </a:r>
            <a:br>
              <a:rPr lang="en-US" dirty="0" smtClean="0"/>
            </a:br>
            <a:r>
              <a:rPr lang="en-US" sz="5400" dirty="0" smtClean="0"/>
              <a:t>Previously </a:t>
            </a:r>
            <a:r>
              <a:rPr lang="en-US" sz="5400" dirty="0" err="1" smtClean="0"/>
              <a:t>UNSolvable</a:t>
            </a:r>
            <a:r>
              <a:rPr lang="en-US" sz="4000" dirty="0" smtClean="0"/>
              <a:t/>
            </a:r>
            <a:br>
              <a:rPr lang="en-US" sz="4000" dirty="0" smtClean="0"/>
            </a:br>
            <a:r>
              <a:rPr lang="en-US" sz="4000" dirty="0" smtClean="0"/>
              <a:t>Problems</a:t>
            </a:r>
            <a:endParaRPr lang="en-US" sz="4000" dirty="0"/>
          </a:p>
        </p:txBody>
      </p:sp>
    </p:spTree>
    <p:extLst>
      <p:ext uri="{BB962C8B-B14F-4D97-AF65-F5344CB8AC3E}">
        <p14:creationId xmlns:p14="http://schemas.microsoft.com/office/powerpoint/2010/main" val="5286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667512" y="1051399"/>
          <a:ext cx="939088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4" name="Left Brace 3"/>
          <p:cNvSpPr/>
          <p:nvPr/>
        </p:nvSpPr>
        <p:spPr>
          <a:xfrm rot="16200000">
            <a:off x="6797916" y="2918916"/>
            <a:ext cx="282102" cy="5196456"/>
          </a:xfrm>
          <a:prstGeom prst="leftBrace">
            <a:avLst>
              <a:gd name="adj1" fmla="val 112057"/>
              <a:gd name="adj2"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660136" y="5658195"/>
            <a:ext cx="2579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smtClean="0">
                <a:solidFill>
                  <a:schemeClr val="tx2"/>
                </a:solidFill>
              </a:rPr>
              <a:t>Deep Learning on GPUs</a:t>
            </a:r>
          </a:p>
        </p:txBody>
      </p:sp>
      <p:sp>
        <p:nvSpPr>
          <p:cNvPr id="6" name="Title 5"/>
          <p:cNvSpPr>
            <a:spLocks noGrp="1"/>
          </p:cNvSpPr>
          <p:nvPr>
            <p:ph type="title"/>
          </p:nvPr>
        </p:nvSpPr>
        <p:spPr/>
        <p:txBody>
          <a:bodyPr/>
          <a:lstStyle/>
          <a:p>
            <a:r>
              <a:rPr lang="en-US" dirty="0" smtClean="0"/>
              <a:t>How far has autonomy come?</a:t>
            </a:r>
            <a:endParaRPr lang="en-US" dirty="0"/>
          </a:p>
        </p:txBody>
      </p:sp>
      <p:sp>
        <p:nvSpPr>
          <p:cNvPr id="8" name="Text Placeholder 7"/>
          <p:cNvSpPr>
            <a:spLocks noGrp="1"/>
          </p:cNvSpPr>
          <p:nvPr>
            <p:ph type="body" sz="quarter" idx="10"/>
          </p:nvPr>
        </p:nvSpPr>
        <p:spPr>
          <a:xfrm>
            <a:off x="489383" y="1362627"/>
            <a:ext cx="9976104" cy="525463"/>
          </a:xfrm>
        </p:spPr>
        <p:txBody>
          <a:bodyPr/>
          <a:lstStyle/>
          <a:p>
            <a:r>
              <a:rPr lang="en-US" dirty="0" err="1" smtClean="0"/>
              <a:t>ImageNet</a:t>
            </a:r>
            <a:r>
              <a:rPr lang="en-US" dirty="0" smtClean="0"/>
              <a:t> classification accuracy</a:t>
            </a:r>
            <a:endParaRPr lang="en-US" dirty="0"/>
          </a:p>
        </p:txBody>
      </p:sp>
    </p:spTree>
    <p:extLst>
      <p:ext uri="{BB962C8B-B14F-4D97-AF65-F5344CB8AC3E}">
        <p14:creationId xmlns:p14="http://schemas.microsoft.com/office/powerpoint/2010/main" val="8547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p:cNvSpPr/>
          <p:nvPr/>
        </p:nvSpPr>
        <p:spPr>
          <a:xfrm>
            <a:off x="4336546" y="46562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3" name="Oval 202"/>
          <p:cNvSpPr/>
          <p:nvPr/>
        </p:nvSpPr>
        <p:spPr>
          <a:xfrm>
            <a:off x="4198822" y="478581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7" name="Oval 206"/>
          <p:cNvSpPr/>
          <p:nvPr/>
        </p:nvSpPr>
        <p:spPr>
          <a:xfrm>
            <a:off x="4061097" y="491535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83" name="Straight Connector 282"/>
          <p:cNvCxnSpPr>
            <a:stCxn id="212" idx="2"/>
            <a:endCxn id="203" idx="6"/>
          </p:cNvCxnSpPr>
          <p:nvPr/>
        </p:nvCxnSpPr>
        <p:spPr>
          <a:xfrm flipH="1">
            <a:off x="4543138" y="4469390"/>
            <a:ext cx="422337" cy="4876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H="1">
            <a:off x="4356330" y="4473419"/>
            <a:ext cx="701472" cy="6171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4" name="Title 2"/>
          <p:cNvSpPr>
            <a:spLocks noGrp="1"/>
          </p:cNvSpPr>
          <p:nvPr>
            <p:ph type="title"/>
          </p:nvPr>
        </p:nvSpPr>
        <p:spPr>
          <a:xfrm>
            <a:off x="345651" y="839602"/>
            <a:ext cx="10440063" cy="584775"/>
          </a:xfrm>
        </p:spPr>
        <p:txBody>
          <a:bodyPr/>
          <a:lstStyle/>
          <a:p>
            <a:pPr algn="ctr"/>
            <a:r>
              <a:rPr lang="en-US" sz="2800" dirty="0" smtClean="0"/>
              <a:t>Machine Learning using </a:t>
            </a:r>
            <a:r>
              <a:rPr lang="en-US" dirty="0" smtClean="0"/>
              <a:t/>
            </a:r>
            <a:br>
              <a:rPr lang="en-US" dirty="0" smtClean="0"/>
            </a:br>
            <a:r>
              <a:rPr lang="en-US" dirty="0" smtClean="0"/>
              <a:t>Deep Neural Networks</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120" y="1695695"/>
            <a:ext cx="1944223" cy="1221536"/>
          </a:xfrm>
          <a:prstGeom prst="rect">
            <a:avLst/>
          </a:prstGeom>
          <a:ln w="12700">
            <a:solidFill>
              <a:schemeClr val="bg2">
                <a:lumMod val="7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75327" y="1695696"/>
            <a:ext cx="1942080" cy="1222016"/>
          </a:xfrm>
          <a:prstGeom prst="rect">
            <a:avLst/>
          </a:prstGeom>
          <a:ln w="12700">
            <a:solidFill>
              <a:schemeClr val="bg2">
                <a:lumMod val="75000"/>
              </a:schemeClr>
            </a:solidFill>
          </a:ln>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8676" y="1695694"/>
            <a:ext cx="1803543" cy="1227153"/>
          </a:xfrm>
          <a:prstGeom prst="rect">
            <a:avLst/>
          </a:prstGeom>
          <a:ln w="12700">
            <a:solidFill>
              <a:schemeClr val="bg2">
                <a:lumMod val="75000"/>
              </a:schemeClr>
            </a:solidFill>
          </a:ln>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22391" y="1695694"/>
            <a:ext cx="1911302" cy="1227879"/>
          </a:xfrm>
          <a:prstGeom prst="rect">
            <a:avLst/>
          </a:prstGeom>
          <a:ln w="12700">
            <a:solidFill>
              <a:schemeClr val="bg2">
                <a:lumMod val="75000"/>
              </a:schemeClr>
            </a:solidFill>
          </a:ln>
        </p:spPr>
      </p:pic>
      <p:sp>
        <p:nvSpPr>
          <p:cNvPr id="9" name="Oval 8"/>
          <p:cNvSpPr/>
          <p:nvPr/>
        </p:nvSpPr>
        <p:spPr>
          <a:xfrm>
            <a:off x="1540701" y="318578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 name="Oval 18"/>
          <p:cNvSpPr/>
          <p:nvPr/>
        </p:nvSpPr>
        <p:spPr>
          <a:xfrm>
            <a:off x="1539435" y="363149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 name="Oval 19"/>
          <p:cNvSpPr/>
          <p:nvPr/>
        </p:nvSpPr>
        <p:spPr>
          <a:xfrm>
            <a:off x="1538168" y="407720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 name="Oval 20"/>
          <p:cNvSpPr/>
          <p:nvPr/>
        </p:nvSpPr>
        <p:spPr>
          <a:xfrm>
            <a:off x="1536902" y="452292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2" name="Oval 21"/>
          <p:cNvSpPr/>
          <p:nvPr/>
        </p:nvSpPr>
        <p:spPr>
          <a:xfrm>
            <a:off x="1535635" y="496863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2" name="Title 1"/>
          <p:cNvSpPr txBox="1">
            <a:spLocks/>
          </p:cNvSpPr>
          <p:nvPr/>
        </p:nvSpPr>
        <p:spPr bwMode="auto">
          <a:xfrm>
            <a:off x="263958" y="4412213"/>
            <a:ext cx="750597" cy="218489"/>
          </a:xfrm>
          <a:prstGeom prst="rect">
            <a:avLst/>
          </a:prstGeom>
          <a:noFill/>
          <a:ln w="9525">
            <a:noFill/>
            <a:miter lim="800000"/>
            <a:headEnd/>
            <a:tailEnd/>
          </a:ln>
        </p:spPr>
        <p:txBody>
          <a:bodyPr vert="horz" wrap="square" lIns="38071" tIns="19034" rIns="38071" bIns="19034"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80939"/>
            <a:r>
              <a:rPr lang="en-US" sz="1300" b="1" kern="0" dirty="0">
                <a:solidFill>
                  <a:srgbClr val="FFFFFF"/>
                </a:solidFill>
              </a:rPr>
              <a:t>Input</a:t>
            </a:r>
            <a:endParaRPr lang="en-US" sz="1300" kern="0" dirty="0">
              <a:solidFill>
                <a:srgbClr val="FFFFFF"/>
              </a:solidFill>
            </a:endParaRPr>
          </a:p>
        </p:txBody>
      </p:sp>
      <p:sp>
        <p:nvSpPr>
          <p:cNvPr id="133" name="Title 1"/>
          <p:cNvSpPr txBox="1">
            <a:spLocks/>
          </p:cNvSpPr>
          <p:nvPr/>
        </p:nvSpPr>
        <p:spPr bwMode="auto">
          <a:xfrm>
            <a:off x="7041650" y="4412213"/>
            <a:ext cx="1017669" cy="218489"/>
          </a:xfrm>
          <a:prstGeom prst="rect">
            <a:avLst/>
          </a:prstGeom>
          <a:noFill/>
          <a:ln w="9525">
            <a:noFill/>
            <a:miter lim="800000"/>
            <a:headEnd/>
            <a:tailEnd/>
          </a:ln>
        </p:spPr>
        <p:txBody>
          <a:bodyPr vert="horz" wrap="square" lIns="38071" tIns="19034" rIns="38071" bIns="19034"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80939"/>
            <a:r>
              <a:rPr lang="en-US" sz="1300" b="1" kern="0" dirty="0">
                <a:solidFill>
                  <a:srgbClr val="FFFFFF"/>
                </a:solidFill>
              </a:rPr>
              <a:t>Result</a:t>
            </a:r>
            <a:endParaRPr lang="en-US" sz="1300" kern="0" dirty="0">
              <a:solidFill>
                <a:srgbClr val="FFFFFF"/>
              </a:solidFill>
            </a:endParaRPr>
          </a:p>
        </p:txBody>
      </p:sp>
      <p:sp>
        <p:nvSpPr>
          <p:cNvPr id="129" name="Oval 128"/>
          <p:cNvSpPr/>
          <p:nvPr/>
        </p:nvSpPr>
        <p:spPr>
          <a:xfrm>
            <a:off x="1402977" y="331532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0" name="Oval 129"/>
          <p:cNvSpPr/>
          <p:nvPr/>
        </p:nvSpPr>
        <p:spPr>
          <a:xfrm>
            <a:off x="1401710" y="376103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1" name="Oval 130"/>
          <p:cNvSpPr/>
          <p:nvPr/>
        </p:nvSpPr>
        <p:spPr>
          <a:xfrm>
            <a:off x="1400444" y="420674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4" name="Oval 133"/>
          <p:cNvSpPr/>
          <p:nvPr/>
        </p:nvSpPr>
        <p:spPr>
          <a:xfrm>
            <a:off x="1399177" y="46524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5" name="Oval 134"/>
          <p:cNvSpPr/>
          <p:nvPr/>
        </p:nvSpPr>
        <p:spPr>
          <a:xfrm>
            <a:off x="1397911" y="509817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6" name="Oval 135"/>
          <p:cNvSpPr/>
          <p:nvPr/>
        </p:nvSpPr>
        <p:spPr>
          <a:xfrm>
            <a:off x="1265252" y="344486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7" name="Oval 136"/>
          <p:cNvSpPr/>
          <p:nvPr/>
        </p:nvSpPr>
        <p:spPr>
          <a:xfrm>
            <a:off x="1263986" y="38905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8" name="Oval 137"/>
          <p:cNvSpPr/>
          <p:nvPr/>
        </p:nvSpPr>
        <p:spPr>
          <a:xfrm>
            <a:off x="1262719" y="433628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9" name="Oval 138"/>
          <p:cNvSpPr/>
          <p:nvPr/>
        </p:nvSpPr>
        <p:spPr>
          <a:xfrm>
            <a:off x="1261453" y="478200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0" name="Oval 139"/>
          <p:cNvSpPr/>
          <p:nvPr/>
        </p:nvSpPr>
        <p:spPr>
          <a:xfrm>
            <a:off x="1260186" y="522771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1" name="Oval 140"/>
          <p:cNvSpPr/>
          <p:nvPr/>
        </p:nvSpPr>
        <p:spPr>
          <a:xfrm>
            <a:off x="1127528" y="357440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2" name="Oval 141"/>
          <p:cNvSpPr/>
          <p:nvPr/>
        </p:nvSpPr>
        <p:spPr>
          <a:xfrm>
            <a:off x="1126261" y="402011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3" name="Oval 142"/>
          <p:cNvSpPr/>
          <p:nvPr/>
        </p:nvSpPr>
        <p:spPr>
          <a:xfrm>
            <a:off x="1124995" y="446582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4" name="Oval 143"/>
          <p:cNvSpPr/>
          <p:nvPr/>
        </p:nvSpPr>
        <p:spPr>
          <a:xfrm>
            <a:off x="1123728" y="491154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5" name="Oval 144"/>
          <p:cNvSpPr/>
          <p:nvPr/>
        </p:nvSpPr>
        <p:spPr>
          <a:xfrm>
            <a:off x="1122462" y="535725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6" name="Oval 145"/>
          <p:cNvSpPr/>
          <p:nvPr/>
        </p:nvSpPr>
        <p:spPr>
          <a:xfrm>
            <a:off x="989804" y="370394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7" name="Oval 146"/>
          <p:cNvSpPr/>
          <p:nvPr/>
        </p:nvSpPr>
        <p:spPr>
          <a:xfrm>
            <a:off x="988537" y="414965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8" name="Oval 147"/>
          <p:cNvSpPr/>
          <p:nvPr/>
        </p:nvSpPr>
        <p:spPr>
          <a:xfrm>
            <a:off x="987271" y="459536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9" name="Oval 148"/>
          <p:cNvSpPr/>
          <p:nvPr/>
        </p:nvSpPr>
        <p:spPr>
          <a:xfrm>
            <a:off x="986004" y="504108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0" name="Oval 149"/>
          <p:cNvSpPr/>
          <p:nvPr/>
        </p:nvSpPr>
        <p:spPr>
          <a:xfrm>
            <a:off x="984738" y="548679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6" name="Oval 155"/>
          <p:cNvSpPr/>
          <p:nvPr/>
        </p:nvSpPr>
        <p:spPr>
          <a:xfrm>
            <a:off x="2563475" y="346391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7" name="Oval 156"/>
          <p:cNvSpPr/>
          <p:nvPr/>
        </p:nvSpPr>
        <p:spPr>
          <a:xfrm>
            <a:off x="2562208" y="39096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8" name="Oval 157"/>
          <p:cNvSpPr/>
          <p:nvPr/>
        </p:nvSpPr>
        <p:spPr>
          <a:xfrm>
            <a:off x="2560942" y="435533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9" name="Oval 158"/>
          <p:cNvSpPr/>
          <p:nvPr/>
        </p:nvSpPr>
        <p:spPr>
          <a:xfrm>
            <a:off x="2559675" y="480105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1" name="Oval 160"/>
          <p:cNvSpPr/>
          <p:nvPr/>
        </p:nvSpPr>
        <p:spPr>
          <a:xfrm>
            <a:off x="2425750" y="359345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2" name="Oval 161"/>
          <p:cNvSpPr/>
          <p:nvPr/>
        </p:nvSpPr>
        <p:spPr>
          <a:xfrm>
            <a:off x="2424484" y="403916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3" name="Oval 162"/>
          <p:cNvSpPr/>
          <p:nvPr/>
        </p:nvSpPr>
        <p:spPr>
          <a:xfrm>
            <a:off x="2423217" y="448487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4" name="Oval 163"/>
          <p:cNvSpPr/>
          <p:nvPr/>
        </p:nvSpPr>
        <p:spPr>
          <a:xfrm>
            <a:off x="2421951" y="493059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6" name="Oval 165"/>
          <p:cNvSpPr/>
          <p:nvPr/>
        </p:nvSpPr>
        <p:spPr>
          <a:xfrm>
            <a:off x="2288026" y="372299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7" name="Oval 166"/>
          <p:cNvSpPr/>
          <p:nvPr/>
        </p:nvSpPr>
        <p:spPr>
          <a:xfrm>
            <a:off x="2286759" y="416870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8" name="Oval 167"/>
          <p:cNvSpPr/>
          <p:nvPr/>
        </p:nvSpPr>
        <p:spPr>
          <a:xfrm>
            <a:off x="2285493" y="461441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9" name="Oval 168"/>
          <p:cNvSpPr/>
          <p:nvPr/>
        </p:nvSpPr>
        <p:spPr>
          <a:xfrm>
            <a:off x="2284226" y="506013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1" name="Oval 170"/>
          <p:cNvSpPr/>
          <p:nvPr/>
        </p:nvSpPr>
        <p:spPr>
          <a:xfrm>
            <a:off x="2150301" y="385253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3" name="Oval 172"/>
          <p:cNvSpPr/>
          <p:nvPr/>
        </p:nvSpPr>
        <p:spPr>
          <a:xfrm>
            <a:off x="2147768" y="47439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4" name="Oval 173"/>
          <p:cNvSpPr/>
          <p:nvPr/>
        </p:nvSpPr>
        <p:spPr>
          <a:xfrm>
            <a:off x="2146502" y="51896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6" name="Oval 175"/>
          <p:cNvSpPr/>
          <p:nvPr/>
        </p:nvSpPr>
        <p:spPr>
          <a:xfrm>
            <a:off x="3475617" y="344105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7" name="Oval 176"/>
          <p:cNvSpPr/>
          <p:nvPr/>
        </p:nvSpPr>
        <p:spPr>
          <a:xfrm>
            <a:off x="3474350" y="388676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8" name="Oval 177"/>
          <p:cNvSpPr/>
          <p:nvPr/>
        </p:nvSpPr>
        <p:spPr>
          <a:xfrm>
            <a:off x="3473084" y="433247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9" name="Oval 178"/>
          <p:cNvSpPr/>
          <p:nvPr/>
        </p:nvSpPr>
        <p:spPr>
          <a:xfrm>
            <a:off x="3471817" y="477819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0" name="Oval 179"/>
          <p:cNvSpPr/>
          <p:nvPr/>
        </p:nvSpPr>
        <p:spPr>
          <a:xfrm>
            <a:off x="3337892" y="357059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1" name="Oval 180"/>
          <p:cNvSpPr/>
          <p:nvPr/>
        </p:nvSpPr>
        <p:spPr>
          <a:xfrm>
            <a:off x="3336626" y="401630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2" name="Oval 181"/>
          <p:cNvSpPr/>
          <p:nvPr/>
        </p:nvSpPr>
        <p:spPr>
          <a:xfrm>
            <a:off x="3335359" y="446201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3" name="Oval 182"/>
          <p:cNvSpPr/>
          <p:nvPr/>
        </p:nvSpPr>
        <p:spPr>
          <a:xfrm>
            <a:off x="3334093" y="490773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4" name="Oval 183"/>
          <p:cNvSpPr/>
          <p:nvPr/>
        </p:nvSpPr>
        <p:spPr>
          <a:xfrm>
            <a:off x="3200168" y="370013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5" name="Oval 184"/>
          <p:cNvSpPr/>
          <p:nvPr/>
        </p:nvSpPr>
        <p:spPr>
          <a:xfrm>
            <a:off x="3198901" y="41458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6" name="Oval 185"/>
          <p:cNvSpPr/>
          <p:nvPr/>
        </p:nvSpPr>
        <p:spPr>
          <a:xfrm>
            <a:off x="3197635" y="45915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7" name="Oval 186"/>
          <p:cNvSpPr/>
          <p:nvPr/>
        </p:nvSpPr>
        <p:spPr>
          <a:xfrm>
            <a:off x="3196368" y="50372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8" name="Oval 187"/>
          <p:cNvSpPr/>
          <p:nvPr/>
        </p:nvSpPr>
        <p:spPr>
          <a:xfrm>
            <a:off x="3062444" y="382967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0" name="Oval 189"/>
          <p:cNvSpPr/>
          <p:nvPr/>
        </p:nvSpPr>
        <p:spPr>
          <a:xfrm>
            <a:off x="3059911" y="472109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1" name="Oval 190"/>
          <p:cNvSpPr/>
          <p:nvPr/>
        </p:nvSpPr>
        <p:spPr>
          <a:xfrm>
            <a:off x="3058644" y="516681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7" name="Oval 196"/>
          <p:cNvSpPr/>
          <p:nvPr/>
        </p:nvSpPr>
        <p:spPr>
          <a:xfrm>
            <a:off x="4339079" y="37648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8" name="Oval 197"/>
          <p:cNvSpPr/>
          <p:nvPr/>
        </p:nvSpPr>
        <p:spPr>
          <a:xfrm>
            <a:off x="4337813" y="42105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1" name="Oval 200"/>
          <p:cNvSpPr/>
          <p:nvPr/>
        </p:nvSpPr>
        <p:spPr>
          <a:xfrm>
            <a:off x="4201355" y="389438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2" name="Oval 201"/>
          <p:cNvSpPr/>
          <p:nvPr/>
        </p:nvSpPr>
        <p:spPr>
          <a:xfrm>
            <a:off x="4200088" y="434009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5" name="Oval 204"/>
          <p:cNvSpPr/>
          <p:nvPr/>
        </p:nvSpPr>
        <p:spPr>
          <a:xfrm>
            <a:off x="4063630" y="40239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8" name="Oval 207"/>
          <p:cNvSpPr/>
          <p:nvPr/>
        </p:nvSpPr>
        <p:spPr>
          <a:xfrm>
            <a:off x="5104466" y="372293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9" name="Oval 208"/>
          <p:cNvSpPr/>
          <p:nvPr/>
        </p:nvSpPr>
        <p:spPr>
          <a:xfrm>
            <a:off x="5103199" y="416864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0" name="Oval 209"/>
          <p:cNvSpPr/>
          <p:nvPr/>
        </p:nvSpPr>
        <p:spPr>
          <a:xfrm>
            <a:off x="5101933" y="46143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1" name="Oval 210"/>
          <p:cNvSpPr/>
          <p:nvPr/>
        </p:nvSpPr>
        <p:spPr>
          <a:xfrm>
            <a:off x="4966741" y="38524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2" name="Oval 211"/>
          <p:cNvSpPr/>
          <p:nvPr/>
        </p:nvSpPr>
        <p:spPr>
          <a:xfrm>
            <a:off x="4965475" y="429818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3" name="Oval 212"/>
          <p:cNvSpPr/>
          <p:nvPr/>
        </p:nvSpPr>
        <p:spPr>
          <a:xfrm>
            <a:off x="4964208" y="474390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4" name="Oval 213"/>
          <p:cNvSpPr/>
          <p:nvPr/>
        </p:nvSpPr>
        <p:spPr>
          <a:xfrm>
            <a:off x="4829017" y="398201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6" name="Oval 215"/>
          <p:cNvSpPr/>
          <p:nvPr/>
        </p:nvSpPr>
        <p:spPr>
          <a:xfrm>
            <a:off x="4826484" y="487344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66" name="Straight Connector 65"/>
          <p:cNvCxnSpPr>
            <a:stCxn id="167" idx="2"/>
            <a:endCxn id="136" idx="6"/>
          </p:cNvCxnSpPr>
          <p:nvPr/>
        </p:nvCxnSpPr>
        <p:spPr>
          <a:xfrm flipH="1" flipV="1">
            <a:off x="1609568" y="3616064"/>
            <a:ext cx="677191" cy="7238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67" idx="2"/>
            <a:endCxn id="141" idx="6"/>
          </p:cNvCxnSpPr>
          <p:nvPr/>
        </p:nvCxnSpPr>
        <p:spPr>
          <a:xfrm flipH="1" flipV="1">
            <a:off x="1471844" y="3745604"/>
            <a:ext cx="814915" cy="59430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67" idx="2"/>
            <a:endCxn id="146" idx="6"/>
          </p:cNvCxnSpPr>
          <p:nvPr/>
        </p:nvCxnSpPr>
        <p:spPr>
          <a:xfrm flipH="1" flipV="1">
            <a:off x="1334120" y="3875144"/>
            <a:ext cx="952639" cy="4647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67" idx="2"/>
            <a:endCxn id="137" idx="6"/>
          </p:cNvCxnSpPr>
          <p:nvPr/>
        </p:nvCxnSpPr>
        <p:spPr>
          <a:xfrm flipH="1" flipV="1">
            <a:off x="1608302" y="4061777"/>
            <a:ext cx="678457" cy="2781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67" idx="2"/>
            <a:endCxn id="142" idx="6"/>
          </p:cNvCxnSpPr>
          <p:nvPr/>
        </p:nvCxnSpPr>
        <p:spPr>
          <a:xfrm flipH="1" flipV="1">
            <a:off x="1470577" y="4191317"/>
            <a:ext cx="816182" cy="14859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67" idx="2"/>
            <a:endCxn id="147" idx="6"/>
          </p:cNvCxnSpPr>
          <p:nvPr/>
        </p:nvCxnSpPr>
        <p:spPr>
          <a:xfrm flipH="1" flipV="1">
            <a:off x="1332853" y="4320857"/>
            <a:ext cx="953906" cy="1905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67" idx="2"/>
            <a:endCxn id="138" idx="6"/>
          </p:cNvCxnSpPr>
          <p:nvPr/>
        </p:nvCxnSpPr>
        <p:spPr>
          <a:xfrm flipH="1">
            <a:off x="1607035" y="4339907"/>
            <a:ext cx="679724" cy="16758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167" idx="2"/>
            <a:endCxn id="143" idx="6"/>
          </p:cNvCxnSpPr>
          <p:nvPr/>
        </p:nvCxnSpPr>
        <p:spPr>
          <a:xfrm flipH="1">
            <a:off x="1469311" y="4339907"/>
            <a:ext cx="817448" cy="2971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167" idx="2"/>
            <a:endCxn id="148" idx="6"/>
          </p:cNvCxnSpPr>
          <p:nvPr/>
        </p:nvCxnSpPr>
        <p:spPr>
          <a:xfrm flipH="1">
            <a:off x="1331587" y="4339907"/>
            <a:ext cx="955172" cy="4266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72" name="Oval 171"/>
          <p:cNvSpPr/>
          <p:nvPr/>
        </p:nvSpPr>
        <p:spPr>
          <a:xfrm>
            <a:off x="2149035" y="42982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33" name="Straight Connector 232"/>
          <p:cNvCxnSpPr>
            <a:stCxn id="185" idx="2"/>
            <a:endCxn id="161" idx="6"/>
          </p:cNvCxnSpPr>
          <p:nvPr/>
        </p:nvCxnSpPr>
        <p:spPr>
          <a:xfrm flipH="1" flipV="1">
            <a:off x="2770066" y="3764654"/>
            <a:ext cx="428835" cy="5523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185" idx="2"/>
            <a:endCxn id="166" idx="6"/>
          </p:cNvCxnSpPr>
          <p:nvPr/>
        </p:nvCxnSpPr>
        <p:spPr>
          <a:xfrm flipH="1" flipV="1">
            <a:off x="2632342" y="3894194"/>
            <a:ext cx="566559" cy="422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85" idx="2"/>
            <a:endCxn id="171" idx="6"/>
          </p:cNvCxnSpPr>
          <p:nvPr/>
        </p:nvCxnSpPr>
        <p:spPr>
          <a:xfrm flipH="1" flipV="1">
            <a:off x="2494617" y="4023734"/>
            <a:ext cx="704284" cy="2933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85" idx="2"/>
            <a:endCxn id="162" idx="6"/>
          </p:cNvCxnSpPr>
          <p:nvPr/>
        </p:nvCxnSpPr>
        <p:spPr>
          <a:xfrm flipH="1" flipV="1">
            <a:off x="2768800" y="4210367"/>
            <a:ext cx="430101" cy="10668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85" idx="2"/>
            <a:endCxn id="167" idx="6"/>
          </p:cNvCxnSpPr>
          <p:nvPr/>
        </p:nvCxnSpPr>
        <p:spPr>
          <a:xfrm flipH="1">
            <a:off x="2631075" y="4317047"/>
            <a:ext cx="567826" cy="228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85" idx="2"/>
            <a:endCxn id="172" idx="6"/>
          </p:cNvCxnSpPr>
          <p:nvPr/>
        </p:nvCxnSpPr>
        <p:spPr>
          <a:xfrm flipH="1">
            <a:off x="2493351" y="4317047"/>
            <a:ext cx="705550" cy="15240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85" idx="2"/>
            <a:endCxn id="163" idx="6"/>
          </p:cNvCxnSpPr>
          <p:nvPr/>
        </p:nvCxnSpPr>
        <p:spPr>
          <a:xfrm flipH="1">
            <a:off x="2767533" y="4317047"/>
            <a:ext cx="431368" cy="33903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85" idx="2"/>
            <a:endCxn id="168" idx="6"/>
          </p:cNvCxnSpPr>
          <p:nvPr/>
        </p:nvCxnSpPr>
        <p:spPr>
          <a:xfrm flipH="1">
            <a:off x="2629809" y="4317047"/>
            <a:ext cx="569092" cy="46857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85" idx="2"/>
            <a:endCxn id="173" idx="6"/>
          </p:cNvCxnSpPr>
          <p:nvPr/>
        </p:nvCxnSpPr>
        <p:spPr>
          <a:xfrm flipH="1">
            <a:off x="2492084" y="4317047"/>
            <a:ext cx="706817" cy="5981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89" name="Oval 188"/>
          <p:cNvSpPr/>
          <p:nvPr/>
        </p:nvSpPr>
        <p:spPr>
          <a:xfrm>
            <a:off x="3063435" y="42715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51" name="Straight Connector 250"/>
          <p:cNvCxnSpPr>
            <a:stCxn id="202" idx="2"/>
            <a:endCxn id="180" idx="6"/>
          </p:cNvCxnSpPr>
          <p:nvPr/>
        </p:nvCxnSpPr>
        <p:spPr>
          <a:xfrm flipH="1" flipV="1">
            <a:off x="3682208" y="3741794"/>
            <a:ext cx="517880" cy="76950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02" idx="2"/>
            <a:endCxn id="184" idx="6"/>
          </p:cNvCxnSpPr>
          <p:nvPr/>
        </p:nvCxnSpPr>
        <p:spPr>
          <a:xfrm flipH="1" flipV="1">
            <a:off x="3544484" y="3871334"/>
            <a:ext cx="655604" cy="6399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202" idx="2"/>
            <a:endCxn id="188" idx="6"/>
          </p:cNvCxnSpPr>
          <p:nvPr/>
        </p:nvCxnSpPr>
        <p:spPr>
          <a:xfrm flipH="1" flipV="1">
            <a:off x="3406760" y="4000874"/>
            <a:ext cx="793328" cy="51042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202" idx="2"/>
            <a:endCxn id="181" idx="6"/>
          </p:cNvCxnSpPr>
          <p:nvPr/>
        </p:nvCxnSpPr>
        <p:spPr>
          <a:xfrm flipH="1" flipV="1">
            <a:off x="3680942" y="4187507"/>
            <a:ext cx="519146" cy="3237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202" idx="2"/>
            <a:endCxn id="185" idx="6"/>
          </p:cNvCxnSpPr>
          <p:nvPr/>
        </p:nvCxnSpPr>
        <p:spPr>
          <a:xfrm flipH="1" flipV="1">
            <a:off x="3543217" y="4317047"/>
            <a:ext cx="656871" cy="1942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202" idx="2"/>
            <a:endCxn id="189" idx="6"/>
          </p:cNvCxnSpPr>
          <p:nvPr/>
        </p:nvCxnSpPr>
        <p:spPr>
          <a:xfrm flipH="1" flipV="1">
            <a:off x="3407751" y="4442777"/>
            <a:ext cx="792337" cy="685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02" idx="2"/>
            <a:endCxn id="182" idx="6"/>
          </p:cNvCxnSpPr>
          <p:nvPr/>
        </p:nvCxnSpPr>
        <p:spPr>
          <a:xfrm flipH="1">
            <a:off x="3679675" y="4511300"/>
            <a:ext cx="520413" cy="12192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02" idx="2"/>
            <a:endCxn id="186" idx="6"/>
          </p:cNvCxnSpPr>
          <p:nvPr/>
        </p:nvCxnSpPr>
        <p:spPr>
          <a:xfrm flipH="1">
            <a:off x="3541951" y="4511300"/>
            <a:ext cx="658137" cy="2514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a:stCxn id="202" idx="2"/>
            <a:endCxn id="190" idx="6"/>
          </p:cNvCxnSpPr>
          <p:nvPr/>
        </p:nvCxnSpPr>
        <p:spPr>
          <a:xfrm flipH="1">
            <a:off x="3404227" y="4511300"/>
            <a:ext cx="795861" cy="38100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4062364" y="446963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69" name="Straight Connector 268"/>
          <p:cNvCxnSpPr/>
          <p:nvPr/>
        </p:nvCxnSpPr>
        <p:spPr>
          <a:xfrm flipH="1" flipV="1">
            <a:off x="4634312" y="3940080"/>
            <a:ext cx="423490" cy="5333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4496587" y="4069620"/>
            <a:ext cx="561214" cy="40380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H="1" flipV="1">
            <a:off x="4358867" y="4199160"/>
            <a:ext cx="698939" cy="2742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4633045" y="4385789"/>
            <a:ext cx="424756" cy="876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a:off x="4495325" y="4473419"/>
            <a:ext cx="562481" cy="4191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a:off x="4357600" y="4473419"/>
            <a:ext cx="700205" cy="17145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12" idx="2"/>
            <a:endCxn id="199" idx="6"/>
          </p:cNvCxnSpPr>
          <p:nvPr/>
        </p:nvCxnSpPr>
        <p:spPr>
          <a:xfrm flipH="1">
            <a:off x="4680862" y="4469390"/>
            <a:ext cx="284613" cy="35808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15" name="Oval 214"/>
          <p:cNvSpPr/>
          <p:nvPr/>
        </p:nvSpPr>
        <p:spPr>
          <a:xfrm>
            <a:off x="4827751" y="442772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87" name="Straight Connector 286"/>
          <p:cNvCxnSpPr>
            <a:stCxn id="212" idx="6"/>
            <a:endCxn id="98" idx="2"/>
          </p:cNvCxnSpPr>
          <p:nvPr/>
        </p:nvCxnSpPr>
        <p:spPr>
          <a:xfrm flipV="1">
            <a:off x="5309791" y="4462505"/>
            <a:ext cx="513051" cy="688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98" idx="2"/>
            <a:endCxn id="209" idx="6"/>
          </p:cNvCxnSpPr>
          <p:nvPr/>
        </p:nvCxnSpPr>
        <p:spPr>
          <a:xfrm flipH="1" flipV="1">
            <a:off x="5447515" y="4339850"/>
            <a:ext cx="375327" cy="1226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98" idx="2"/>
            <a:endCxn id="215" idx="6"/>
          </p:cNvCxnSpPr>
          <p:nvPr/>
        </p:nvCxnSpPr>
        <p:spPr>
          <a:xfrm flipH="1">
            <a:off x="5172067" y="4462505"/>
            <a:ext cx="650775" cy="13642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98" idx="2"/>
            <a:endCxn id="214" idx="6"/>
          </p:cNvCxnSpPr>
          <p:nvPr/>
        </p:nvCxnSpPr>
        <p:spPr>
          <a:xfrm flipH="1" flipV="1">
            <a:off x="5173333" y="4153217"/>
            <a:ext cx="649509" cy="30928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a:stCxn id="98" idx="2"/>
            <a:endCxn id="211" idx="6"/>
          </p:cNvCxnSpPr>
          <p:nvPr/>
        </p:nvCxnSpPr>
        <p:spPr>
          <a:xfrm flipH="1" flipV="1">
            <a:off x="5311057" y="4023677"/>
            <a:ext cx="511785" cy="43882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98" idx="2"/>
            <a:endCxn id="208" idx="6"/>
          </p:cNvCxnSpPr>
          <p:nvPr/>
        </p:nvCxnSpPr>
        <p:spPr>
          <a:xfrm flipH="1" flipV="1">
            <a:off x="5448782" y="3894137"/>
            <a:ext cx="374060" cy="56836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a:stCxn id="98" idx="2"/>
            <a:endCxn id="216" idx="6"/>
          </p:cNvCxnSpPr>
          <p:nvPr/>
        </p:nvCxnSpPr>
        <p:spPr>
          <a:xfrm flipH="1">
            <a:off x="5170800" y="4462505"/>
            <a:ext cx="652042" cy="58213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a:stCxn id="98" idx="2"/>
            <a:endCxn id="213" idx="6"/>
          </p:cNvCxnSpPr>
          <p:nvPr/>
        </p:nvCxnSpPr>
        <p:spPr>
          <a:xfrm flipH="1">
            <a:off x="5308524" y="4462505"/>
            <a:ext cx="514318" cy="45259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a:stCxn id="98" idx="2"/>
            <a:endCxn id="210" idx="6"/>
          </p:cNvCxnSpPr>
          <p:nvPr/>
        </p:nvCxnSpPr>
        <p:spPr>
          <a:xfrm flipH="1">
            <a:off x="5446249" y="4462505"/>
            <a:ext cx="376593" cy="32305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a:stCxn id="103" idx="2"/>
            <a:endCxn id="96" idx="6"/>
          </p:cNvCxnSpPr>
          <p:nvPr/>
        </p:nvCxnSpPr>
        <p:spPr>
          <a:xfrm flipH="1" flipV="1">
            <a:off x="6163197" y="3566797"/>
            <a:ext cx="11658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a:stCxn id="103" idx="2"/>
            <a:endCxn id="97" idx="6"/>
          </p:cNvCxnSpPr>
          <p:nvPr/>
        </p:nvCxnSpPr>
        <p:spPr>
          <a:xfrm flipH="1">
            <a:off x="6161930" y="4010369"/>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a:stCxn id="103" idx="2"/>
            <a:endCxn id="98" idx="6"/>
          </p:cNvCxnSpPr>
          <p:nvPr/>
        </p:nvCxnSpPr>
        <p:spPr>
          <a:xfrm flipH="1">
            <a:off x="6167158" y="4010369"/>
            <a:ext cx="112620"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a:stCxn id="103" idx="2"/>
            <a:endCxn id="99" idx="6"/>
          </p:cNvCxnSpPr>
          <p:nvPr/>
        </p:nvCxnSpPr>
        <p:spPr>
          <a:xfrm flipH="1">
            <a:off x="6165891" y="4010369"/>
            <a:ext cx="113887"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103" idx="2"/>
            <a:endCxn id="100" idx="6"/>
          </p:cNvCxnSpPr>
          <p:nvPr/>
        </p:nvCxnSpPr>
        <p:spPr>
          <a:xfrm flipH="1">
            <a:off x="6164625" y="4010369"/>
            <a:ext cx="115153" cy="134356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a:stCxn id="104" idx="2"/>
            <a:endCxn id="96" idx="6"/>
          </p:cNvCxnSpPr>
          <p:nvPr/>
        </p:nvCxnSpPr>
        <p:spPr>
          <a:xfrm flipH="1" flipV="1">
            <a:off x="6163197" y="3566797"/>
            <a:ext cx="121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104" idx="2"/>
            <a:endCxn id="97" idx="6"/>
          </p:cNvCxnSpPr>
          <p:nvPr/>
        </p:nvCxnSpPr>
        <p:spPr>
          <a:xfrm flipH="1" flipV="1">
            <a:off x="6161930" y="4012510"/>
            <a:ext cx="123076"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104" idx="2"/>
            <a:endCxn id="98" idx="6"/>
          </p:cNvCxnSpPr>
          <p:nvPr/>
        </p:nvCxnSpPr>
        <p:spPr>
          <a:xfrm flipH="1">
            <a:off x="6167158" y="4460363"/>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a:stCxn id="104" idx="2"/>
            <a:endCxn id="99" idx="6"/>
          </p:cNvCxnSpPr>
          <p:nvPr/>
        </p:nvCxnSpPr>
        <p:spPr>
          <a:xfrm flipH="1">
            <a:off x="6165891" y="4460363"/>
            <a:ext cx="119115" cy="4478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104" idx="2"/>
            <a:endCxn id="100" idx="6"/>
          </p:cNvCxnSpPr>
          <p:nvPr/>
        </p:nvCxnSpPr>
        <p:spPr>
          <a:xfrm flipH="1">
            <a:off x="6164625" y="4460363"/>
            <a:ext cx="120381" cy="89356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05" idx="2"/>
            <a:endCxn id="96" idx="6"/>
          </p:cNvCxnSpPr>
          <p:nvPr/>
        </p:nvCxnSpPr>
        <p:spPr>
          <a:xfrm flipH="1" flipV="1">
            <a:off x="6163197" y="3566797"/>
            <a:ext cx="120542" cy="133927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105" idx="2"/>
            <a:endCxn id="98" idx="6"/>
          </p:cNvCxnSpPr>
          <p:nvPr/>
        </p:nvCxnSpPr>
        <p:spPr>
          <a:xfrm flipH="1" flipV="1">
            <a:off x="6167158" y="4462505"/>
            <a:ext cx="116581" cy="44357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105" idx="2"/>
            <a:endCxn id="99" idx="6"/>
          </p:cNvCxnSpPr>
          <p:nvPr/>
        </p:nvCxnSpPr>
        <p:spPr>
          <a:xfrm flipH="1">
            <a:off x="6165891" y="4906076"/>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a:stCxn id="105" idx="2"/>
            <a:endCxn id="100" idx="6"/>
          </p:cNvCxnSpPr>
          <p:nvPr/>
        </p:nvCxnSpPr>
        <p:spPr>
          <a:xfrm flipH="1">
            <a:off x="6164625" y="4906076"/>
            <a:ext cx="119114" cy="4478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103" idx="6"/>
            <a:endCxn id="109" idx="2"/>
          </p:cNvCxnSpPr>
          <p:nvPr/>
        </p:nvCxnSpPr>
        <p:spPr>
          <a:xfrm flipV="1">
            <a:off x="6624094" y="4008227"/>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109" idx="2"/>
            <a:endCxn id="104" idx="6"/>
          </p:cNvCxnSpPr>
          <p:nvPr/>
        </p:nvCxnSpPr>
        <p:spPr>
          <a:xfrm flipH="1">
            <a:off x="6629322" y="4008227"/>
            <a:ext cx="112620"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109" idx="2"/>
            <a:endCxn id="105" idx="6"/>
          </p:cNvCxnSpPr>
          <p:nvPr/>
        </p:nvCxnSpPr>
        <p:spPr>
          <a:xfrm flipH="1">
            <a:off x="6628055" y="4008227"/>
            <a:ext cx="113887"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a:stCxn id="110" idx="2"/>
            <a:endCxn id="103" idx="6"/>
          </p:cNvCxnSpPr>
          <p:nvPr/>
        </p:nvCxnSpPr>
        <p:spPr>
          <a:xfrm flipH="1" flipV="1">
            <a:off x="6624094" y="4010369"/>
            <a:ext cx="123076"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a:stCxn id="110" idx="2"/>
            <a:endCxn id="104" idx="6"/>
          </p:cNvCxnSpPr>
          <p:nvPr/>
        </p:nvCxnSpPr>
        <p:spPr>
          <a:xfrm flipH="1">
            <a:off x="6629322" y="4458222"/>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a:stCxn id="110" idx="2"/>
            <a:endCxn id="105" idx="6"/>
          </p:cNvCxnSpPr>
          <p:nvPr/>
        </p:nvCxnSpPr>
        <p:spPr>
          <a:xfrm flipH="1">
            <a:off x="6628055" y="4458222"/>
            <a:ext cx="119115" cy="44785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111" idx="2"/>
            <a:endCxn id="103" idx="6"/>
          </p:cNvCxnSpPr>
          <p:nvPr/>
        </p:nvCxnSpPr>
        <p:spPr>
          <a:xfrm flipH="1" flipV="1">
            <a:off x="6624094" y="4010369"/>
            <a:ext cx="121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a:stCxn id="111" idx="2"/>
            <a:endCxn id="104" idx="6"/>
          </p:cNvCxnSpPr>
          <p:nvPr/>
        </p:nvCxnSpPr>
        <p:spPr>
          <a:xfrm flipH="1" flipV="1">
            <a:off x="6629322" y="4460363"/>
            <a:ext cx="11658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a:stCxn id="111" idx="2"/>
            <a:endCxn id="105" idx="6"/>
          </p:cNvCxnSpPr>
          <p:nvPr/>
        </p:nvCxnSpPr>
        <p:spPr>
          <a:xfrm flipH="1">
            <a:off x="6628055" y="4903935"/>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5818881" y="339559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7" name="Oval 96"/>
          <p:cNvSpPr/>
          <p:nvPr/>
        </p:nvSpPr>
        <p:spPr>
          <a:xfrm>
            <a:off x="5817614" y="384130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8" name="Oval 97"/>
          <p:cNvSpPr/>
          <p:nvPr/>
        </p:nvSpPr>
        <p:spPr>
          <a:xfrm>
            <a:off x="5822842" y="4291303"/>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9" name="Oval 98"/>
          <p:cNvSpPr/>
          <p:nvPr/>
        </p:nvSpPr>
        <p:spPr>
          <a:xfrm>
            <a:off x="5821575" y="4737016"/>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0" name="Oval 99"/>
          <p:cNvSpPr/>
          <p:nvPr/>
        </p:nvSpPr>
        <p:spPr>
          <a:xfrm>
            <a:off x="5820309" y="5182729"/>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3" name="Oval 102"/>
          <p:cNvSpPr/>
          <p:nvPr/>
        </p:nvSpPr>
        <p:spPr>
          <a:xfrm>
            <a:off x="6279778" y="3839167"/>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4" name="Oval 103"/>
          <p:cNvSpPr/>
          <p:nvPr/>
        </p:nvSpPr>
        <p:spPr>
          <a:xfrm>
            <a:off x="6285006" y="42891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5" name="Oval 104"/>
          <p:cNvSpPr/>
          <p:nvPr/>
        </p:nvSpPr>
        <p:spPr>
          <a:xfrm>
            <a:off x="6283739" y="473487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9" name="Oval 108"/>
          <p:cNvSpPr/>
          <p:nvPr/>
        </p:nvSpPr>
        <p:spPr>
          <a:xfrm>
            <a:off x="6741942" y="38370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10" name="Oval 109"/>
          <p:cNvSpPr/>
          <p:nvPr/>
        </p:nvSpPr>
        <p:spPr>
          <a:xfrm>
            <a:off x="6747170" y="4287020"/>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11" name="Oval 110"/>
          <p:cNvSpPr/>
          <p:nvPr/>
        </p:nvSpPr>
        <p:spPr>
          <a:xfrm>
            <a:off x="6745903" y="4732733"/>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175" name="Straight Connector 174"/>
          <p:cNvCxnSpPr/>
          <p:nvPr/>
        </p:nvCxnSpPr>
        <p:spPr>
          <a:xfrm flipV="1">
            <a:off x="8090673" y="1695694"/>
            <a:ext cx="0" cy="4291056"/>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170" name="Title 1"/>
          <p:cNvSpPr txBox="1">
            <a:spLocks/>
          </p:cNvSpPr>
          <p:nvPr/>
        </p:nvSpPr>
        <p:spPr bwMode="auto">
          <a:xfrm>
            <a:off x="8248128" y="2527682"/>
            <a:ext cx="2553064" cy="2295981"/>
          </a:xfrm>
          <a:prstGeom prst="rect">
            <a:avLst/>
          </a:prstGeom>
          <a:noFill/>
          <a:ln w="9525">
            <a:noFill/>
            <a:miter lim="800000"/>
            <a:headEnd/>
            <a:tailEnd/>
          </a:ln>
        </p:spPr>
        <p:txBody>
          <a:bodyPr vert="horz" wrap="square" lIns="38071" tIns="19034" rIns="38071" bIns="19034" numCol="1" anchor="t"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algn="l" defTabSz="380939">
              <a:buClr>
                <a:srgbClr val="808080"/>
              </a:buClr>
            </a:pPr>
            <a:r>
              <a:rPr lang="en-US" sz="1500" b="1" kern="0" dirty="0">
                <a:solidFill>
                  <a:schemeClr val="bg1"/>
                </a:solidFill>
              </a:rPr>
              <a:t>Today’s Largest </a:t>
            </a:r>
            <a:r>
              <a:rPr lang="en-US" sz="1500" b="1" kern="0" dirty="0" smtClean="0">
                <a:solidFill>
                  <a:schemeClr val="bg1"/>
                </a:solidFill>
              </a:rPr>
              <a:t>Networks:</a:t>
            </a:r>
            <a:endParaRPr lang="en-US" sz="1500" b="1" kern="0" dirty="0">
              <a:solidFill>
                <a:schemeClr val="bg1"/>
              </a:solidFill>
            </a:endParaRPr>
          </a:p>
          <a:p>
            <a:pPr algn="l" defTabSz="380939">
              <a:buClr>
                <a:srgbClr val="808080"/>
              </a:buClr>
            </a:pPr>
            <a:endParaRPr lang="en-US" sz="1500" b="1" kern="0" dirty="0">
              <a:solidFill>
                <a:schemeClr val="bg1">
                  <a:lumMod val="50000"/>
                  <a:lumOff val="50000"/>
                </a:schemeClr>
              </a:solidFill>
            </a:endParaRPr>
          </a:p>
          <a:p>
            <a:pPr marL="285750" indent="-285750" algn="l" defTabSz="380939">
              <a:buClr>
                <a:srgbClr val="808080"/>
              </a:buClr>
              <a:buFont typeface="Arial" charset="0"/>
              <a:buChar char="•"/>
            </a:pPr>
            <a:r>
              <a:rPr lang="en-US" sz="1500" b="1" kern="0" dirty="0">
                <a:solidFill>
                  <a:schemeClr val="bg1">
                    <a:lumMod val="50000"/>
                    <a:lumOff val="50000"/>
                  </a:schemeClr>
                </a:solidFill>
              </a:rPr>
              <a:t>~10 layers</a:t>
            </a:r>
          </a:p>
          <a:p>
            <a:pPr marL="285750" indent="-285750" algn="l" defTabSz="380939">
              <a:buClr>
                <a:srgbClr val="808080"/>
              </a:buClr>
              <a:buFont typeface="Arial" charset="0"/>
              <a:buChar char="•"/>
            </a:pPr>
            <a:r>
              <a:rPr lang="en-US" sz="1500" b="1" kern="0" dirty="0">
                <a:solidFill>
                  <a:schemeClr val="bg1">
                    <a:lumMod val="50000"/>
                    <a:lumOff val="50000"/>
                  </a:schemeClr>
                </a:solidFill>
              </a:rPr>
              <a:t>1B parameters</a:t>
            </a:r>
          </a:p>
          <a:p>
            <a:pPr marL="285750" indent="-285750" algn="l" defTabSz="380939">
              <a:buClr>
                <a:srgbClr val="808080"/>
              </a:buClr>
              <a:buFont typeface="Arial" charset="0"/>
              <a:buChar char="•"/>
            </a:pPr>
            <a:r>
              <a:rPr lang="en-US" sz="1500" b="1" kern="0" dirty="0">
                <a:solidFill>
                  <a:schemeClr val="bg1">
                    <a:lumMod val="50000"/>
                    <a:lumOff val="50000"/>
                  </a:schemeClr>
                </a:solidFill>
              </a:rPr>
              <a:t>10M images</a:t>
            </a:r>
          </a:p>
          <a:p>
            <a:pPr marL="285750" indent="-285750" algn="l" defTabSz="380939">
              <a:buClr>
                <a:srgbClr val="808080"/>
              </a:buClr>
              <a:buFont typeface="Arial" charset="0"/>
              <a:buChar char="•"/>
            </a:pPr>
            <a:r>
              <a:rPr lang="en-US" sz="1500" b="1" kern="0" dirty="0">
                <a:solidFill>
                  <a:schemeClr val="bg1">
                    <a:lumMod val="50000"/>
                    <a:lumOff val="50000"/>
                  </a:schemeClr>
                </a:solidFill>
              </a:rPr>
              <a:t>~30 </a:t>
            </a:r>
            <a:r>
              <a:rPr lang="en-US" sz="1500" b="1" kern="0" dirty="0" err="1">
                <a:solidFill>
                  <a:schemeClr val="bg1">
                    <a:lumMod val="50000"/>
                    <a:lumOff val="50000"/>
                  </a:schemeClr>
                </a:solidFill>
              </a:rPr>
              <a:t>Exaflops</a:t>
            </a:r>
            <a:endParaRPr lang="en-US" sz="1500" b="1" kern="0" dirty="0">
              <a:solidFill>
                <a:schemeClr val="bg1">
                  <a:lumMod val="50000"/>
                  <a:lumOff val="50000"/>
                </a:schemeClr>
              </a:solidFill>
            </a:endParaRPr>
          </a:p>
          <a:p>
            <a:pPr marL="285750" indent="-285750" algn="l" defTabSz="380939">
              <a:buClr>
                <a:srgbClr val="808080"/>
              </a:buClr>
              <a:buFont typeface="Arial" charset="0"/>
              <a:buChar char="•"/>
            </a:pPr>
            <a:r>
              <a:rPr lang="en-US" sz="1500" b="1" kern="0" dirty="0">
                <a:solidFill>
                  <a:schemeClr val="bg1">
                    <a:lumMod val="50000"/>
                    <a:lumOff val="50000"/>
                  </a:schemeClr>
                </a:solidFill>
              </a:rPr>
              <a:t>~30 GPU days</a:t>
            </a:r>
          </a:p>
          <a:p>
            <a:pPr algn="l" defTabSz="380939">
              <a:buClr>
                <a:srgbClr val="808080"/>
              </a:buClr>
            </a:pPr>
            <a:endParaRPr lang="en-US" sz="1500" b="1" kern="0" dirty="0">
              <a:solidFill>
                <a:schemeClr val="bg1">
                  <a:lumMod val="50000"/>
                  <a:lumOff val="50000"/>
                </a:schemeClr>
              </a:solidFill>
            </a:endParaRPr>
          </a:p>
          <a:p>
            <a:pPr algn="l" defTabSz="380939">
              <a:buClr>
                <a:srgbClr val="808080"/>
              </a:buClr>
            </a:pPr>
            <a:r>
              <a:rPr lang="en-US" sz="1500" b="1" kern="0" dirty="0">
                <a:solidFill>
                  <a:schemeClr val="bg1">
                    <a:lumMod val="50000"/>
                    <a:lumOff val="50000"/>
                  </a:schemeClr>
                </a:solidFill>
              </a:rPr>
              <a:t>Human brain has trillions of parameters </a:t>
            </a:r>
            <a:r>
              <a:rPr lang="en-US" sz="1500" b="1" kern="0" dirty="0" smtClean="0">
                <a:solidFill>
                  <a:schemeClr val="bg1">
                    <a:lumMod val="50000"/>
                    <a:lumOff val="50000"/>
                  </a:schemeClr>
                </a:solidFill>
              </a:rPr>
              <a:t>– 1,000 </a:t>
            </a:r>
            <a:r>
              <a:rPr lang="en-US" sz="1500" b="1" kern="0" dirty="0">
                <a:solidFill>
                  <a:schemeClr val="bg1">
                    <a:lumMod val="50000"/>
                    <a:lumOff val="50000"/>
                  </a:schemeClr>
                </a:solidFill>
              </a:rPr>
              <a:t>more.</a:t>
            </a:r>
          </a:p>
          <a:p>
            <a:pPr algn="l" defTabSz="380939">
              <a:buClr>
                <a:srgbClr val="808080"/>
              </a:buClr>
            </a:pPr>
            <a:endParaRPr lang="en-US" sz="1300" kern="0" dirty="0">
              <a:solidFill>
                <a:schemeClr val="bg1">
                  <a:lumMod val="50000"/>
                  <a:lumOff val="50000"/>
                </a:schemeClr>
              </a:solidFill>
            </a:endParaRPr>
          </a:p>
        </p:txBody>
      </p:sp>
    </p:spTree>
    <p:extLst>
      <p:ext uri="{BB962C8B-B14F-4D97-AF65-F5344CB8AC3E}">
        <p14:creationId xmlns:p14="http://schemas.microsoft.com/office/powerpoint/2010/main" val="2539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769038"/>
          </a:xfrm>
        </p:spPr>
        <p:txBody>
          <a:bodyPr/>
          <a:lstStyle/>
          <a:p>
            <a:r>
              <a:rPr lang="en-US" sz="2800" dirty="0" smtClean="0"/>
              <a:t>Train, then Deploy </a:t>
            </a:r>
            <a:br>
              <a:rPr lang="en-US" sz="2800" dirty="0" smtClean="0"/>
            </a:br>
            <a:r>
              <a:rPr lang="en-US" sz="4400" dirty="0" smtClean="0"/>
              <a:t>your Neural networks</a:t>
            </a:r>
            <a:endParaRPr lang="en-US" sz="2800" dirty="0"/>
          </a:p>
        </p:txBody>
      </p:sp>
      <p:sp>
        <p:nvSpPr>
          <p:cNvPr id="188" name="Rectangle 187"/>
          <p:cNvSpPr/>
          <p:nvPr/>
        </p:nvSpPr>
        <p:spPr>
          <a:xfrm>
            <a:off x="7393389" y="1635569"/>
            <a:ext cx="950306" cy="640051"/>
          </a:xfrm>
          <a:prstGeom prst="rect">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25" name="Oval 224"/>
          <p:cNvSpPr/>
          <p:nvPr/>
        </p:nvSpPr>
        <p:spPr>
          <a:xfrm>
            <a:off x="7936349" y="1735435"/>
            <a:ext cx="136900" cy="136900"/>
          </a:xfrm>
          <a:prstGeom prst="ellipse">
            <a:avLst/>
          </a:prstGeom>
          <a:solidFill>
            <a:srgbClr val="FFFFFF"/>
          </a:solidFill>
          <a:ln w="25400" cap="flat" cmpd="sng" algn="ctr">
            <a:no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39" name="TextBox 238"/>
          <p:cNvSpPr txBox="1"/>
          <p:nvPr/>
        </p:nvSpPr>
        <p:spPr>
          <a:xfrm>
            <a:off x="1299741" y="1370216"/>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smtClean="0">
                <a:solidFill>
                  <a:schemeClr val="tx1"/>
                </a:solidFill>
              </a:rPr>
              <a:t>Programming Approaches</a:t>
            </a:r>
          </a:p>
        </p:txBody>
      </p:sp>
      <p:sp>
        <p:nvSpPr>
          <p:cNvPr id="242" name="Rounded Rectangle 241"/>
          <p:cNvSpPr/>
          <p:nvPr/>
        </p:nvSpPr>
        <p:spPr>
          <a:xfrm rot="20805556">
            <a:off x="2238992" y="1532520"/>
            <a:ext cx="950306"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3" name="Rounded Rectangle 242"/>
          <p:cNvSpPr/>
          <p:nvPr/>
        </p:nvSpPr>
        <p:spPr>
          <a:xfrm rot="21335900">
            <a:off x="2335462" y="1548551"/>
            <a:ext cx="950306"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4" name="Rectangle 243"/>
          <p:cNvSpPr/>
          <p:nvPr/>
        </p:nvSpPr>
        <p:spPr>
          <a:xfrm>
            <a:off x="2486909" y="1635569"/>
            <a:ext cx="950306" cy="640051"/>
          </a:xfrm>
          <a:prstGeom prst="rect">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5" name="Oval 244"/>
          <p:cNvSpPr/>
          <p:nvPr/>
        </p:nvSpPr>
        <p:spPr>
          <a:xfrm>
            <a:off x="3029869" y="1735435"/>
            <a:ext cx="136900" cy="136900"/>
          </a:xfrm>
          <a:prstGeom prst="ellipse">
            <a:avLst/>
          </a:prstGeom>
          <a:solidFill>
            <a:srgbClr val="FFFFFF"/>
          </a:solidFill>
          <a:ln w="25400" cap="flat" cmpd="sng" algn="ctr">
            <a:no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7" name="TextBox 246"/>
          <p:cNvSpPr txBox="1"/>
          <p:nvPr/>
        </p:nvSpPr>
        <p:spPr>
          <a:xfrm>
            <a:off x="8402655" y="1871210"/>
            <a:ext cx="248706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smtClean="0">
                <a:solidFill>
                  <a:schemeClr val="bg1"/>
                </a:solidFill>
              </a:rPr>
              <a:t>Classified Object</a:t>
            </a:r>
            <a:r>
              <a:rPr lang="en-US" sz="1200" dirty="0">
                <a:solidFill>
                  <a:schemeClr val="bg1"/>
                </a:solidFill>
              </a:rPr>
              <a:t>!</a:t>
            </a:r>
          </a:p>
        </p:txBody>
      </p:sp>
      <p:cxnSp>
        <p:nvCxnSpPr>
          <p:cNvPr id="249" name="Straight Arrow Connector 248"/>
          <p:cNvCxnSpPr/>
          <p:nvPr/>
        </p:nvCxnSpPr>
        <p:spPr>
          <a:xfrm>
            <a:off x="2834850"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5064158" y="3973471"/>
            <a:ext cx="893766" cy="554447"/>
            <a:chOff x="4500374" y="4018289"/>
            <a:chExt cx="821519" cy="509629"/>
          </a:xfrm>
        </p:grpSpPr>
        <p:cxnSp>
          <p:nvCxnSpPr>
            <p:cNvPr id="259" name="Straight Connector 258"/>
            <p:cNvCxnSpPr/>
            <p:nvPr/>
          </p:nvCxnSpPr>
          <p:spPr>
            <a:xfrm flipH="1" flipV="1">
              <a:off x="4500374" y="4104577"/>
              <a:ext cx="212298" cy="30848"/>
            </a:xfrm>
            <a:prstGeom prst="line">
              <a:avLst/>
            </a:prstGeom>
            <a:noFill/>
            <a:ln w="12700" cap="rnd" cmpd="sng" algn="ctr">
              <a:solidFill>
                <a:srgbClr val="B3B3B3">
                  <a:lumMod val="75000"/>
                </a:srgbClr>
              </a:solidFill>
              <a:prstDash val="solid"/>
            </a:ln>
            <a:effectLst/>
          </p:spPr>
        </p:cxnSp>
        <p:cxnSp>
          <p:nvCxnSpPr>
            <p:cNvPr id="260" name="Straight Connector 259"/>
            <p:cNvCxnSpPr/>
            <p:nvPr/>
          </p:nvCxnSpPr>
          <p:spPr>
            <a:xfrm flipH="1" flipV="1">
              <a:off x="4501723" y="4106708"/>
              <a:ext cx="212298" cy="168766"/>
            </a:xfrm>
            <a:prstGeom prst="line">
              <a:avLst/>
            </a:prstGeom>
            <a:noFill/>
            <a:ln w="12700" cap="rnd" cmpd="sng" algn="ctr">
              <a:solidFill>
                <a:srgbClr val="B3B3B3">
                  <a:lumMod val="75000"/>
                </a:srgbClr>
              </a:solidFill>
              <a:prstDash val="solid"/>
            </a:ln>
            <a:effectLst/>
          </p:spPr>
        </p:cxnSp>
        <p:cxnSp>
          <p:nvCxnSpPr>
            <p:cNvPr id="261" name="Straight Connector 260"/>
            <p:cNvCxnSpPr/>
            <p:nvPr/>
          </p:nvCxnSpPr>
          <p:spPr>
            <a:xfrm flipH="1" flipV="1">
              <a:off x="4501723" y="4106708"/>
              <a:ext cx="209527" cy="308872"/>
            </a:xfrm>
            <a:prstGeom prst="line">
              <a:avLst/>
            </a:prstGeom>
            <a:noFill/>
            <a:ln w="12700" cap="rnd" cmpd="sng" algn="ctr">
              <a:solidFill>
                <a:srgbClr val="B3B3B3">
                  <a:lumMod val="75000"/>
                </a:srgbClr>
              </a:solidFill>
              <a:prstDash val="solid"/>
            </a:ln>
            <a:effectLst/>
          </p:spPr>
        </p:cxnSp>
        <p:cxnSp>
          <p:nvCxnSpPr>
            <p:cNvPr id="262" name="Straight Connector 261"/>
            <p:cNvCxnSpPr/>
            <p:nvPr/>
          </p:nvCxnSpPr>
          <p:spPr>
            <a:xfrm flipH="1">
              <a:off x="4500374" y="4133510"/>
              <a:ext cx="213647" cy="59809"/>
            </a:xfrm>
            <a:prstGeom prst="line">
              <a:avLst/>
            </a:prstGeom>
            <a:noFill/>
            <a:ln w="12700" cap="rnd" cmpd="sng" algn="ctr">
              <a:solidFill>
                <a:srgbClr val="B3B3B3">
                  <a:lumMod val="75000"/>
                </a:srgbClr>
              </a:solidFill>
              <a:prstDash val="solid"/>
            </a:ln>
            <a:effectLst/>
          </p:spPr>
        </p:cxnSp>
        <p:cxnSp>
          <p:nvCxnSpPr>
            <p:cNvPr id="263" name="Straight Connector 262"/>
            <p:cNvCxnSpPr/>
            <p:nvPr/>
          </p:nvCxnSpPr>
          <p:spPr>
            <a:xfrm flipH="1" flipV="1">
              <a:off x="4500375" y="4193319"/>
              <a:ext cx="204232" cy="79638"/>
            </a:xfrm>
            <a:prstGeom prst="line">
              <a:avLst/>
            </a:prstGeom>
            <a:noFill/>
            <a:ln w="12700" cap="rnd" cmpd="sng" algn="ctr">
              <a:solidFill>
                <a:srgbClr val="B3B3B3">
                  <a:lumMod val="75000"/>
                </a:srgbClr>
              </a:solidFill>
              <a:prstDash val="solid"/>
            </a:ln>
            <a:effectLst/>
          </p:spPr>
        </p:cxnSp>
        <p:cxnSp>
          <p:nvCxnSpPr>
            <p:cNvPr id="264" name="Straight Connector 263"/>
            <p:cNvCxnSpPr/>
            <p:nvPr/>
          </p:nvCxnSpPr>
          <p:spPr>
            <a:xfrm flipH="1" flipV="1">
              <a:off x="4500375" y="4194773"/>
              <a:ext cx="212223" cy="227014"/>
            </a:xfrm>
            <a:prstGeom prst="line">
              <a:avLst/>
            </a:prstGeom>
            <a:noFill/>
            <a:ln w="12700" cap="rnd" cmpd="sng" algn="ctr">
              <a:solidFill>
                <a:srgbClr val="B3B3B3">
                  <a:lumMod val="75000"/>
                </a:srgbClr>
              </a:solidFill>
              <a:prstDash val="solid"/>
            </a:ln>
            <a:effectLst/>
          </p:spPr>
        </p:cxnSp>
        <p:cxnSp>
          <p:nvCxnSpPr>
            <p:cNvPr id="265" name="Straight Connector 264"/>
            <p:cNvCxnSpPr/>
            <p:nvPr/>
          </p:nvCxnSpPr>
          <p:spPr>
            <a:xfrm flipH="1">
              <a:off x="4500375" y="4134636"/>
              <a:ext cx="210876" cy="141191"/>
            </a:xfrm>
            <a:prstGeom prst="line">
              <a:avLst/>
            </a:prstGeom>
            <a:noFill/>
            <a:ln w="12700" cap="rnd" cmpd="sng" algn="ctr">
              <a:solidFill>
                <a:srgbClr val="B3B3B3">
                  <a:lumMod val="75000"/>
                </a:srgbClr>
              </a:solidFill>
              <a:prstDash val="solid"/>
            </a:ln>
            <a:effectLst/>
          </p:spPr>
        </p:cxnSp>
        <p:cxnSp>
          <p:nvCxnSpPr>
            <p:cNvPr id="266" name="Straight Connector 265"/>
            <p:cNvCxnSpPr>
              <a:stCxn id="290" idx="3"/>
            </p:cNvCxnSpPr>
            <p:nvPr/>
          </p:nvCxnSpPr>
          <p:spPr>
            <a:xfrm flipH="1">
              <a:off x="4500374" y="4165206"/>
              <a:ext cx="183865" cy="194137"/>
            </a:xfrm>
            <a:prstGeom prst="line">
              <a:avLst/>
            </a:prstGeom>
            <a:noFill/>
            <a:ln w="12700" cap="rnd" cmpd="sng" algn="ctr">
              <a:solidFill>
                <a:srgbClr val="B3B3B3">
                  <a:lumMod val="75000"/>
                </a:srgbClr>
              </a:solidFill>
              <a:prstDash val="solid"/>
            </a:ln>
            <a:effectLst/>
          </p:spPr>
        </p:cxnSp>
        <p:cxnSp>
          <p:nvCxnSpPr>
            <p:cNvPr id="267" name="Straight Connector 266"/>
            <p:cNvCxnSpPr/>
            <p:nvPr/>
          </p:nvCxnSpPr>
          <p:spPr>
            <a:xfrm flipH="1">
              <a:off x="4500375" y="4141241"/>
              <a:ext cx="210201" cy="304498"/>
            </a:xfrm>
            <a:prstGeom prst="line">
              <a:avLst/>
            </a:prstGeom>
            <a:noFill/>
            <a:ln w="12700" cap="rnd" cmpd="sng" algn="ctr">
              <a:solidFill>
                <a:srgbClr val="B3B3B3">
                  <a:lumMod val="75000"/>
                </a:srgbClr>
              </a:solidFill>
              <a:prstDash val="solid"/>
            </a:ln>
            <a:effectLst/>
          </p:spPr>
        </p:cxnSp>
        <p:cxnSp>
          <p:nvCxnSpPr>
            <p:cNvPr id="268" name="Straight Connector 267"/>
            <p:cNvCxnSpPr>
              <a:stCxn id="291" idx="6"/>
            </p:cNvCxnSpPr>
            <p:nvPr/>
          </p:nvCxnSpPr>
          <p:spPr>
            <a:xfrm flipH="1">
              <a:off x="4500375" y="4272958"/>
              <a:ext cx="255763" cy="4646"/>
            </a:xfrm>
            <a:prstGeom prst="line">
              <a:avLst/>
            </a:prstGeom>
            <a:noFill/>
            <a:ln w="12700" cap="rnd" cmpd="sng" algn="ctr">
              <a:solidFill>
                <a:srgbClr val="B3B3B3">
                  <a:lumMod val="75000"/>
                </a:srgbClr>
              </a:solidFill>
              <a:prstDash val="solid"/>
            </a:ln>
            <a:effectLst/>
          </p:spPr>
        </p:cxnSp>
        <p:cxnSp>
          <p:nvCxnSpPr>
            <p:cNvPr id="269" name="Straight Connector 268"/>
            <p:cNvCxnSpPr/>
            <p:nvPr/>
          </p:nvCxnSpPr>
          <p:spPr>
            <a:xfrm flipH="1" flipV="1">
              <a:off x="4500374" y="4277604"/>
              <a:ext cx="217485" cy="139426"/>
            </a:xfrm>
            <a:prstGeom prst="line">
              <a:avLst/>
            </a:prstGeom>
            <a:noFill/>
            <a:ln w="12700" cap="rnd" cmpd="sng" algn="ctr">
              <a:solidFill>
                <a:srgbClr val="B3B3B3">
                  <a:lumMod val="75000"/>
                </a:srgbClr>
              </a:solidFill>
              <a:prstDash val="solid"/>
            </a:ln>
            <a:effectLst/>
          </p:spPr>
        </p:cxnSp>
        <p:cxnSp>
          <p:nvCxnSpPr>
            <p:cNvPr id="270" name="Straight Connector 269"/>
            <p:cNvCxnSpPr/>
            <p:nvPr/>
          </p:nvCxnSpPr>
          <p:spPr>
            <a:xfrm flipH="1" flipV="1">
              <a:off x="4500375" y="4359344"/>
              <a:ext cx="213646" cy="53913"/>
            </a:xfrm>
            <a:prstGeom prst="line">
              <a:avLst/>
            </a:prstGeom>
            <a:noFill/>
            <a:ln w="12700" cap="rnd" cmpd="sng" algn="ctr">
              <a:solidFill>
                <a:srgbClr val="B3B3B3">
                  <a:lumMod val="75000"/>
                </a:srgbClr>
              </a:solidFill>
              <a:prstDash val="solid"/>
            </a:ln>
            <a:effectLst/>
          </p:spPr>
        </p:cxnSp>
        <p:cxnSp>
          <p:nvCxnSpPr>
            <p:cNvPr id="271" name="Straight Connector 270"/>
            <p:cNvCxnSpPr>
              <a:stCxn id="291" idx="7"/>
            </p:cNvCxnSpPr>
            <p:nvPr/>
          </p:nvCxnSpPr>
          <p:spPr>
            <a:xfrm flipH="1">
              <a:off x="4500374" y="4243177"/>
              <a:ext cx="243428" cy="202562"/>
            </a:xfrm>
            <a:prstGeom prst="line">
              <a:avLst/>
            </a:prstGeom>
            <a:noFill/>
            <a:ln w="12700" cap="rnd" cmpd="sng" algn="ctr">
              <a:solidFill>
                <a:srgbClr val="B3B3B3">
                  <a:lumMod val="75000"/>
                </a:srgbClr>
              </a:solidFill>
              <a:prstDash val="solid"/>
            </a:ln>
            <a:effectLst/>
          </p:spPr>
        </p:cxnSp>
        <p:cxnSp>
          <p:nvCxnSpPr>
            <p:cNvPr id="272" name="Straight Connector 271"/>
            <p:cNvCxnSpPr/>
            <p:nvPr/>
          </p:nvCxnSpPr>
          <p:spPr>
            <a:xfrm flipH="1">
              <a:off x="4501723" y="4275281"/>
              <a:ext cx="208852" cy="84063"/>
            </a:xfrm>
            <a:prstGeom prst="line">
              <a:avLst/>
            </a:prstGeom>
            <a:noFill/>
            <a:ln w="12700" cap="rnd" cmpd="sng" algn="ctr">
              <a:solidFill>
                <a:srgbClr val="B3B3B3">
                  <a:lumMod val="75000"/>
                </a:srgbClr>
              </a:solidFill>
              <a:prstDash val="solid"/>
            </a:ln>
            <a:effectLst/>
          </p:spPr>
        </p:cxnSp>
        <p:cxnSp>
          <p:nvCxnSpPr>
            <p:cNvPr id="273" name="Straight Connector 272"/>
            <p:cNvCxnSpPr/>
            <p:nvPr/>
          </p:nvCxnSpPr>
          <p:spPr>
            <a:xfrm flipH="1">
              <a:off x="4502294" y="4416982"/>
              <a:ext cx="215564" cy="30044"/>
            </a:xfrm>
            <a:prstGeom prst="line">
              <a:avLst/>
            </a:prstGeom>
            <a:noFill/>
            <a:ln w="12700" cap="rnd" cmpd="sng" algn="ctr">
              <a:solidFill>
                <a:srgbClr val="B3B3B3">
                  <a:lumMod val="75000"/>
                </a:srgbClr>
              </a:solidFill>
              <a:prstDash val="solid"/>
            </a:ln>
            <a:effectLst/>
          </p:spPr>
        </p:cxnSp>
        <p:cxnSp>
          <p:nvCxnSpPr>
            <p:cNvPr id="274" name="Straight Connector 273"/>
            <p:cNvCxnSpPr/>
            <p:nvPr/>
          </p:nvCxnSpPr>
          <p:spPr>
            <a:xfrm flipH="1">
              <a:off x="4742236" y="4062993"/>
              <a:ext cx="255789" cy="62824"/>
            </a:xfrm>
            <a:prstGeom prst="line">
              <a:avLst/>
            </a:prstGeom>
            <a:noFill/>
            <a:ln w="12700" cap="flat" cmpd="sng" algn="ctr">
              <a:solidFill>
                <a:srgbClr val="B3B3B3">
                  <a:lumMod val="75000"/>
                </a:srgbClr>
              </a:solidFill>
              <a:prstDash val="solid"/>
            </a:ln>
            <a:effectLst/>
          </p:spPr>
        </p:cxnSp>
        <p:cxnSp>
          <p:nvCxnSpPr>
            <p:cNvPr id="275" name="Straight Connector 274"/>
            <p:cNvCxnSpPr/>
            <p:nvPr/>
          </p:nvCxnSpPr>
          <p:spPr>
            <a:xfrm flipH="1" flipV="1">
              <a:off x="4743802" y="4144075"/>
              <a:ext cx="254223" cy="58730"/>
            </a:xfrm>
            <a:prstGeom prst="line">
              <a:avLst/>
            </a:prstGeom>
            <a:noFill/>
            <a:ln w="12700" cap="flat" cmpd="sng" algn="ctr">
              <a:solidFill>
                <a:srgbClr val="B3B3B3">
                  <a:lumMod val="75000"/>
                </a:srgbClr>
              </a:solidFill>
              <a:prstDash val="solid"/>
            </a:ln>
            <a:effectLst/>
          </p:spPr>
        </p:cxnSp>
        <p:cxnSp>
          <p:nvCxnSpPr>
            <p:cNvPr id="276" name="Straight Connector 275"/>
            <p:cNvCxnSpPr/>
            <p:nvPr/>
          </p:nvCxnSpPr>
          <p:spPr>
            <a:xfrm flipH="1">
              <a:off x="4741105" y="4087491"/>
              <a:ext cx="224442" cy="168305"/>
            </a:xfrm>
            <a:prstGeom prst="line">
              <a:avLst/>
            </a:prstGeom>
            <a:noFill/>
            <a:ln w="12700" cap="flat" cmpd="sng" algn="ctr">
              <a:solidFill>
                <a:srgbClr val="B3B3B3">
                  <a:lumMod val="75000"/>
                </a:srgbClr>
              </a:solidFill>
              <a:prstDash val="solid"/>
            </a:ln>
            <a:effectLst/>
          </p:spPr>
        </p:cxnSp>
        <p:cxnSp>
          <p:nvCxnSpPr>
            <p:cNvPr id="277" name="Straight Connector 276"/>
            <p:cNvCxnSpPr>
              <a:stCxn id="293" idx="3"/>
            </p:cNvCxnSpPr>
            <p:nvPr/>
          </p:nvCxnSpPr>
          <p:spPr>
            <a:xfrm flipH="1">
              <a:off x="4738407" y="4090188"/>
              <a:ext cx="229836" cy="293472"/>
            </a:xfrm>
            <a:prstGeom prst="line">
              <a:avLst/>
            </a:prstGeom>
            <a:noFill/>
            <a:ln w="12700" cap="flat" cmpd="sng" algn="ctr">
              <a:solidFill>
                <a:srgbClr val="B3B3B3">
                  <a:lumMod val="75000"/>
                </a:srgbClr>
              </a:solidFill>
              <a:prstDash val="solid"/>
            </a:ln>
            <a:effectLst/>
          </p:spPr>
        </p:cxnSp>
        <p:cxnSp>
          <p:nvCxnSpPr>
            <p:cNvPr id="278" name="Straight Connector 277"/>
            <p:cNvCxnSpPr/>
            <p:nvPr/>
          </p:nvCxnSpPr>
          <p:spPr>
            <a:xfrm flipH="1" flipV="1">
              <a:off x="4743802" y="4161161"/>
              <a:ext cx="224442" cy="154936"/>
            </a:xfrm>
            <a:prstGeom prst="line">
              <a:avLst/>
            </a:prstGeom>
            <a:noFill/>
            <a:ln w="12700" cap="flat" cmpd="sng" algn="ctr">
              <a:solidFill>
                <a:srgbClr val="B3B3B3">
                  <a:lumMod val="75000"/>
                </a:srgbClr>
              </a:solidFill>
              <a:prstDash val="solid"/>
            </a:ln>
            <a:effectLst/>
          </p:spPr>
        </p:cxnSp>
        <p:cxnSp>
          <p:nvCxnSpPr>
            <p:cNvPr id="279" name="Straight Connector 278"/>
            <p:cNvCxnSpPr>
              <a:stCxn id="296" idx="1"/>
            </p:cNvCxnSpPr>
            <p:nvPr/>
          </p:nvCxnSpPr>
          <p:spPr>
            <a:xfrm flipH="1" flipV="1">
              <a:off x="4738407" y="4167890"/>
              <a:ext cx="229836" cy="288129"/>
            </a:xfrm>
            <a:prstGeom prst="line">
              <a:avLst/>
            </a:prstGeom>
            <a:noFill/>
            <a:ln w="12700" cap="flat" cmpd="sng" algn="ctr">
              <a:solidFill>
                <a:srgbClr val="B3B3B3">
                  <a:lumMod val="75000"/>
                </a:srgbClr>
              </a:solidFill>
              <a:prstDash val="solid"/>
            </a:ln>
            <a:effectLst/>
          </p:spPr>
        </p:cxnSp>
        <p:cxnSp>
          <p:nvCxnSpPr>
            <p:cNvPr id="280" name="Straight Connector 279"/>
            <p:cNvCxnSpPr/>
            <p:nvPr/>
          </p:nvCxnSpPr>
          <p:spPr>
            <a:xfrm flipH="1" flipV="1">
              <a:off x="4752092" y="4422723"/>
              <a:ext cx="241961" cy="63077"/>
            </a:xfrm>
            <a:prstGeom prst="line">
              <a:avLst/>
            </a:prstGeom>
            <a:noFill/>
            <a:ln w="12700" cap="flat" cmpd="sng" algn="ctr">
              <a:solidFill>
                <a:srgbClr val="B3B3B3">
                  <a:lumMod val="75000"/>
                </a:srgbClr>
              </a:solidFill>
              <a:prstDash val="solid"/>
            </a:ln>
            <a:effectLst/>
          </p:spPr>
        </p:cxnSp>
        <p:cxnSp>
          <p:nvCxnSpPr>
            <p:cNvPr id="281" name="Straight Connector 280"/>
            <p:cNvCxnSpPr/>
            <p:nvPr/>
          </p:nvCxnSpPr>
          <p:spPr>
            <a:xfrm flipH="1" flipV="1">
              <a:off x="4744001" y="4295916"/>
              <a:ext cx="248630" cy="183866"/>
            </a:xfrm>
            <a:prstGeom prst="line">
              <a:avLst/>
            </a:prstGeom>
            <a:noFill/>
            <a:ln w="12700" cap="flat" cmpd="sng" algn="ctr">
              <a:solidFill>
                <a:srgbClr val="B3B3B3">
                  <a:lumMod val="75000"/>
                </a:srgbClr>
              </a:solidFill>
              <a:prstDash val="solid"/>
            </a:ln>
            <a:effectLst/>
          </p:spPr>
        </p:cxnSp>
        <p:cxnSp>
          <p:nvCxnSpPr>
            <p:cNvPr id="282" name="Straight Connector 281"/>
            <p:cNvCxnSpPr/>
            <p:nvPr/>
          </p:nvCxnSpPr>
          <p:spPr>
            <a:xfrm flipH="1">
              <a:off x="4741174" y="4345807"/>
              <a:ext cx="249656" cy="60607"/>
            </a:xfrm>
            <a:prstGeom prst="line">
              <a:avLst/>
            </a:prstGeom>
            <a:noFill/>
            <a:ln w="12700" cap="flat" cmpd="sng" algn="ctr">
              <a:solidFill>
                <a:srgbClr val="B3B3B3">
                  <a:lumMod val="75000"/>
                </a:srgbClr>
              </a:solidFill>
              <a:prstDash val="solid"/>
            </a:ln>
            <a:effectLst/>
          </p:spPr>
        </p:cxnSp>
        <p:cxnSp>
          <p:nvCxnSpPr>
            <p:cNvPr id="283" name="Straight Connector 282"/>
            <p:cNvCxnSpPr/>
            <p:nvPr/>
          </p:nvCxnSpPr>
          <p:spPr>
            <a:xfrm flipH="1">
              <a:off x="4741174" y="4205185"/>
              <a:ext cx="256851" cy="187920"/>
            </a:xfrm>
            <a:prstGeom prst="line">
              <a:avLst/>
            </a:prstGeom>
            <a:noFill/>
            <a:ln w="12700" cap="flat" cmpd="sng" algn="ctr">
              <a:solidFill>
                <a:srgbClr val="B3B3B3">
                  <a:lumMod val="75000"/>
                </a:srgbClr>
              </a:solidFill>
              <a:prstDash val="solid"/>
            </a:ln>
            <a:effectLst/>
          </p:spPr>
        </p:cxnSp>
        <p:cxnSp>
          <p:nvCxnSpPr>
            <p:cNvPr id="284" name="Straight Connector 283"/>
            <p:cNvCxnSpPr/>
            <p:nvPr/>
          </p:nvCxnSpPr>
          <p:spPr>
            <a:xfrm flipH="1">
              <a:off x="4741174" y="4205749"/>
              <a:ext cx="249655" cy="63223"/>
            </a:xfrm>
            <a:prstGeom prst="line">
              <a:avLst/>
            </a:prstGeom>
            <a:noFill/>
            <a:ln w="12700" cap="flat" cmpd="sng" algn="ctr">
              <a:solidFill>
                <a:srgbClr val="B3B3B3">
                  <a:lumMod val="75000"/>
                </a:srgbClr>
              </a:solidFill>
              <a:prstDash val="solid"/>
            </a:ln>
            <a:effectLst/>
          </p:spPr>
        </p:cxnSp>
        <p:cxnSp>
          <p:nvCxnSpPr>
            <p:cNvPr id="285" name="Straight Connector 284"/>
            <p:cNvCxnSpPr/>
            <p:nvPr/>
          </p:nvCxnSpPr>
          <p:spPr>
            <a:xfrm flipH="1" flipV="1">
              <a:off x="4741174" y="4281286"/>
              <a:ext cx="249655" cy="59445"/>
            </a:xfrm>
            <a:prstGeom prst="line">
              <a:avLst/>
            </a:prstGeom>
            <a:noFill/>
            <a:ln w="12700" cap="flat" cmpd="sng" algn="ctr">
              <a:solidFill>
                <a:srgbClr val="B3B3B3">
                  <a:lumMod val="75000"/>
                </a:srgbClr>
              </a:solidFill>
              <a:prstDash val="solid"/>
            </a:ln>
            <a:effectLst/>
          </p:spPr>
        </p:cxnSp>
        <p:cxnSp>
          <p:nvCxnSpPr>
            <p:cNvPr id="286" name="Straight Connector 285"/>
            <p:cNvCxnSpPr/>
            <p:nvPr/>
          </p:nvCxnSpPr>
          <p:spPr>
            <a:xfrm flipH="1" flipV="1">
              <a:off x="5009909" y="4076005"/>
              <a:ext cx="269866" cy="199276"/>
            </a:xfrm>
            <a:prstGeom prst="line">
              <a:avLst/>
            </a:prstGeom>
            <a:noFill/>
            <a:ln w="12700" cap="flat" cmpd="sng" algn="ctr">
              <a:solidFill>
                <a:srgbClr val="B3B3B3">
                  <a:lumMod val="75000"/>
                </a:srgbClr>
              </a:solidFill>
              <a:prstDash val="solid"/>
            </a:ln>
            <a:effectLst/>
          </p:spPr>
        </p:cxnSp>
        <p:cxnSp>
          <p:nvCxnSpPr>
            <p:cNvPr id="287" name="Straight Connector 286"/>
            <p:cNvCxnSpPr/>
            <p:nvPr/>
          </p:nvCxnSpPr>
          <p:spPr>
            <a:xfrm flipH="1" flipV="1">
              <a:off x="5009909" y="4212258"/>
              <a:ext cx="257982" cy="61300"/>
            </a:xfrm>
            <a:prstGeom prst="line">
              <a:avLst/>
            </a:prstGeom>
            <a:noFill/>
            <a:ln w="12700" cap="flat" cmpd="sng" algn="ctr">
              <a:solidFill>
                <a:srgbClr val="B3B3B3">
                  <a:lumMod val="75000"/>
                </a:srgbClr>
              </a:solidFill>
              <a:prstDash val="solid"/>
            </a:ln>
            <a:effectLst/>
          </p:spPr>
        </p:cxnSp>
        <p:cxnSp>
          <p:nvCxnSpPr>
            <p:cNvPr id="288" name="Straight Connector 287"/>
            <p:cNvCxnSpPr/>
            <p:nvPr/>
          </p:nvCxnSpPr>
          <p:spPr>
            <a:xfrm flipH="1">
              <a:off x="5009909" y="4272958"/>
              <a:ext cx="269865" cy="67168"/>
            </a:xfrm>
            <a:prstGeom prst="line">
              <a:avLst/>
            </a:prstGeom>
            <a:noFill/>
            <a:ln w="12700" cap="flat" cmpd="sng" algn="ctr">
              <a:solidFill>
                <a:srgbClr val="B3B3B3">
                  <a:lumMod val="75000"/>
                </a:srgbClr>
              </a:solidFill>
              <a:prstDash val="solid"/>
            </a:ln>
            <a:effectLst/>
          </p:spPr>
        </p:cxnSp>
        <p:cxnSp>
          <p:nvCxnSpPr>
            <p:cNvPr id="289" name="Straight Connector 288"/>
            <p:cNvCxnSpPr/>
            <p:nvPr/>
          </p:nvCxnSpPr>
          <p:spPr>
            <a:xfrm flipH="1">
              <a:off x="5027807" y="4300042"/>
              <a:ext cx="222187" cy="153280"/>
            </a:xfrm>
            <a:prstGeom prst="line">
              <a:avLst/>
            </a:prstGeom>
            <a:noFill/>
            <a:ln w="12700" cap="flat" cmpd="sng" algn="ctr">
              <a:solidFill>
                <a:srgbClr val="B3B3B3">
                  <a:lumMod val="75000"/>
                </a:srgbClr>
              </a:solidFill>
              <a:prstDash val="solid"/>
            </a:ln>
            <a:effectLst/>
          </p:spPr>
        </p:cxnSp>
        <p:sp>
          <p:nvSpPr>
            <p:cNvPr id="290" name="Oval 289"/>
            <p:cNvSpPr/>
            <p:nvPr/>
          </p:nvSpPr>
          <p:spPr>
            <a:xfrm>
              <a:off x="4671903" y="4093308"/>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1" name="Oval 290"/>
            <p:cNvSpPr/>
            <p:nvPr/>
          </p:nvSpPr>
          <p:spPr>
            <a:xfrm>
              <a:off x="4671903"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2" name="Oval 291"/>
            <p:cNvSpPr/>
            <p:nvPr/>
          </p:nvSpPr>
          <p:spPr>
            <a:xfrm>
              <a:off x="4671903" y="437521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3" name="Oval 292"/>
            <p:cNvSpPr/>
            <p:nvPr/>
          </p:nvSpPr>
          <p:spPr>
            <a:xfrm>
              <a:off x="4955908" y="401828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4" name="Oval 293"/>
            <p:cNvSpPr/>
            <p:nvPr/>
          </p:nvSpPr>
          <p:spPr>
            <a:xfrm>
              <a:off x="4955908" y="416383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5" name="Oval 294"/>
            <p:cNvSpPr/>
            <p:nvPr/>
          </p:nvSpPr>
          <p:spPr>
            <a:xfrm>
              <a:off x="4955908" y="430376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6" name="Oval 295"/>
            <p:cNvSpPr/>
            <p:nvPr/>
          </p:nvSpPr>
          <p:spPr>
            <a:xfrm>
              <a:off x="4955908" y="4443683"/>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7" name="Oval 296"/>
            <p:cNvSpPr/>
            <p:nvPr/>
          </p:nvSpPr>
          <p:spPr>
            <a:xfrm>
              <a:off x="5237658"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grpSp>
      <p:sp>
        <p:nvSpPr>
          <p:cNvPr id="299" name="Rectangle 298"/>
          <p:cNvSpPr/>
          <p:nvPr/>
        </p:nvSpPr>
        <p:spPr>
          <a:xfrm>
            <a:off x="4734626" y="4989868"/>
            <a:ext cx="1460993" cy="424732"/>
          </a:xfrm>
          <a:prstGeom prst="rect">
            <a:avLst/>
          </a:prstGeom>
          <a:effectLst/>
        </p:spPr>
        <p:txBody>
          <a:bodyPr wrap="square">
            <a:spAutoFit/>
          </a:bodyPr>
          <a:lstStyle/>
          <a:p>
            <a:pPr marL="0" marR="0" lvl="0" indent="0" algn="ctr" defTabSz="45718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Trained</a:t>
            </a:r>
            <a:r>
              <a:rPr kumimoji="0" lang="en-US" sz="1200" b="0" i="0" u="none" strike="noStrike" kern="0" cap="none" spc="0" normalizeH="0" noProof="0" dirty="0" smtClean="0">
                <a:ln>
                  <a:noFill/>
                </a:ln>
                <a:solidFill>
                  <a:schemeClr val="bg1"/>
                </a:solidFill>
                <a:effectLst/>
                <a:uLnTx/>
                <a:uFillTx/>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Deep</a:t>
            </a:r>
            <a:b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b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Neural</a:t>
            </a:r>
            <a:r>
              <a:rPr kumimoji="0" lang="en-US" sz="1200" b="0" i="0" u="none" strike="noStrike" kern="0" cap="none" spc="0" normalizeH="0" noProof="0" dirty="0" smtClean="0">
                <a:ln>
                  <a:noFill/>
                </a:ln>
                <a:solidFill>
                  <a:schemeClr val="bg1"/>
                </a:solidFill>
                <a:effectLst/>
                <a:uLnTx/>
                <a:uFillTx/>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Net</a:t>
            </a:r>
            <a:r>
              <a:rPr lang="en-US" sz="1200" kern="0" dirty="0">
                <a:solidFill>
                  <a:schemeClr val="bg1"/>
                </a:solidFill>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Model</a:t>
            </a:r>
            <a:endParaRPr kumimoji="0" lang="en-US" sz="1200" b="0" i="0" u="none" strike="noStrike" kern="0" cap="none" spc="0" normalizeH="0" baseline="0" noProof="0" dirty="0" smtClean="0">
              <a:ln>
                <a:noFill/>
              </a:ln>
              <a:solidFill>
                <a:schemeClr val="bg1"/>
              </a:solidFill>
              <a:effectLst/>
              <a:uLnTx/>
              <a:uFillTx/>
            </a:endParaRPr>
          </a:p>
        </p:txBody>
      </p:sp>
      <p:cxnSp>
        <p:nvCxnSpPr>
          <p:cNvPr id="302" name="Straight Arrow Connector 301"/>
          <p:cNvCxnSpPr/>
          <p:nvPr/>
        </p:nvCxnSpPr>
        <p:spPr>
          <a:xfrm rot="16200000">
            <a:off x="5420496" y="4448873"/>
            <a:ext cx="0" cy="968744"/>
          </a:xfrm>
          <a:prstGeom prst="straightConnector1">
            <a:avLst/>
          </a:prstGeom>
          <a:ln w="19050">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p:nvPr/>
        </p:nvCxnSpPr>
        <p:spPr>
          <a:xfrm flipV="1">
            <a:off x="7882154"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5832915" y="2432166"/>
            <a:ext cx="766514" cy="796564"/>
            <a:chOff x="9983008" y="4577130"/>
            <a:chExt cx="766514" cy="796564"/>
          </a:xfrm>
        </p:grpSpPr>
        <p:grpSp>
          <p:nvGrpSpPr>
            <p:cNvPr id="306" name="Group 305"/>
            <p:cNvGrpSpPr/>
            <p:nvPr/>
          </p:nvGrpSpPr>
          <p:grpSpPr>
            <a:xfrm>
              <a:off x="10072032" y="4577130"/>
              <a:ext cx="677490" cy="340426"/>
              <a:chOff x="9404448" y="1899250"/>
              <a:chExt cx="677490" cy="340426"/>
            </a:xfrm>
            <a:solidFill>
              <a:schemeClr val="bg2">
                <a:lumMod val="50000"/>
              </a:schemeClr>
            </a:solidFill>
          </p:grpSpPr>
          <p:sp>
            <p:nvSpPr>
              <p:cNvPr id="308" name="Rectangle 307"/>
              <p:cNvSpPr/>
              <p:nvPr/>
            </p:nvSpPr>
            <p:spPr>
              <a:xfrm>
                <a:off x="9404448" y="1899250"/>
                <a:ext cx="497236" cy="340426"/>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309" name="Isosceles Triangle 308"/>
              <p:cNvSpPr/>
              <p:nvPr/>
            </p:nvSpPr>
            <p:spPr>
              <a:xfrm rot="16200000">
                <a:off x="9772623" y="1926497"/>
                <a:ext cx="332227" cy="286403"/>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307" name="Rectangle 306"/>
            <p:cNvSpPr/>
            <p:nvPr/>
          </p:nvSpPr>
          <p:spPr>
            <a:xfrm>
              <a:off x="9983008" y="4948962"/>
              <a:ext cx="707245" cy="424732"/>
            </a:xfrm>
            <a:prstGeom prst="rect">
              <a:avLst/>
            </a:prstGeom>
          </p:spPr>
          <p:txBody>
            <a:bodyPr wrap="none">
              <a:spAutoFit/>
            </a:bodyPr>
            <a:lstStyle/>
            <a:p>
              <a:pPr marL="0" marR="0" lvl="0" indent="0" defTabSz="457182" eaLnBrk="1" fontAlgn="auto" latinLnBrk="0" hangingPunct="1">
                <a:lnSpc>
                  <a:spcPct val="90000"/>
                </a:lnSpc>
                <a:spcBef>
                  <a:spcPts val="0"/>
                </a:spcBef>
                <a:spcAft>
                  <a:spcPts val="0"/>
                </a:spcAft>
                <a:buClrTx/>
                <a:buSzTx/>
                <a:buFontTx/>
                <a:buNone/>
                <a:tabLst/>
                <a:defRPr/>
              </a:pPr>
              <a:r>
                <a:rPr lang="en-US" sz="1200" kern="0" dirty="0">
                  <a:solidFill>
                    <a:schemeClr val="bg1"/>
                  </a:solidFill>
                  <a:latin typeface="Trebuchet MS" panose="020B0603020202020204" pitchFamily="34" charset="0"/>
                </a:rPr>
                <a:t>Camera</a:t>
              </a:r>
              <a:br>
                <a:rPr lang="en-US" sz="1200" kern="0" dirty="0">
                  <a:solidFill>
                    <a:schemeClr val="bg1"/>
                  </a:solidFill>
                  <a:latin typeface="Trebuchet MS" panose="020B0603020202020204" pitchFamily="34" charset="0"/>
                </a:rPr>
              </a:br>
              <a:r>
                <a:rPr lang="en-US" sz="1200" kern="0" dirty="0">
                  <a:solidFill>
                    <a:schemeClr val="bg1"/>
                  </a:solidFill>
                  <a:latin typeface="Trebuchet MS" panose="020B0603020202020204" pitchFamily="34" charset="0"/>
                </a:rPr>
                <a:t>Inputs</a:t>
              </a:r>
            </a:p>
          </p:txBody>
        </p:sp>
      </p:grpSp>
      <p:grpSp>
        <p:nvGrpSpPr>
          <p:cNvPr id="310" name="Group 309"/>
          <p:cNvGrpSpPr/>
          <p:nvPr/>
        </p:nvGrpSpPr>
        <p:grpSpPr>
          <a:xfrm>
            <a:off x="6141059" y="3410038"/>
            <a:ext cx="3482191" cy="2478304"/>
            <a:chOff x="600252" y="3661051"/>
            <a:chExt cx="4363634" cy="2478304"/>
          </a:xfrm>
        </p:grpSpPr>
        <p:sp>
          <p:nvSpPr>
            <p:cNvPr id="311" name="Rectangle 310"/>
            <p:cNvSpPr/>
            <p:nvPr/>
          </p:nvSpPr>
          <p:spPr>
            <a:xfrm>
              <a:off x="600252" y="3661051"/>
              <a:ext cx="4363634" cy="463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196779" y="3410038"/>
            <a:ext cx="3482191" cy="2478304"/>
            <a:chOff x="600252" y="3661051"/>
            <a:chExt cx="4363634" cy="2478304"/>
          </a:xfrm>
        </p:grpSpPr>
        <p:sp>
          <p:nvSpPr>
            <p:cNvPr id="314" name="Rectangle 313"/>
            <p:cNvSpPr/>
            <p:nvPr/>
          </p:nvSpPr>
          <p:spPr>
            <a:xfrm>
              <a:off x="600252" y="3661051"/>
              <a:ext cx="4363634" cy="463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3648830" y="4130904"/>
            <a:ext cx="706436" cy="1503259"/>
            <a:chOff x="3378153" y="3248574"/>
            <a:chExt cx="833220" cy="1773048"/>
          </a:xfrm>
          <a:solidFill>
            <a:schemeClr val="bg2">
              <a:lumMod val="50000"/>
            </a:schemeClr>
          </a:solidFill>
        </p:grpSpPr>
        <p:sp>
          <p:nvSpPr>
            <p:cNvPr id="337" name="Rectangle 336"/>
            <p:cNvSpPr>
              <a:spLocks noChangeArrowheads="1"/>
            </p:cNvSpPr>
            <p:nvPr/>
          </p:nvSpPr>
          <p:spPr bwMode="auto">
            <a:xfrm>
              <a:off x="3378153" y="3273245"/>
              <a:ext cx="49200"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38" name="Rectangle 337"/>
            <p:cNvSpPr>
              <a:spLocks noChangeArrowheads="1"/>
            </p:cNvSpPr>
            <p:nvPr/>
          </p:nvSpPr>
          <p:spPr bwMode="auto">
            <a:xfrm>
              <a:off x="4163761" y="3273245"/>
              <a:ext cx="47612"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39" name="Rectangle 338"/>
            <p:cNvSpPr>
              <a:spLocks noChangeArrowheads="1"/>
            </p:cNvSpPr>
            <p:nvPr/>
          </p:nvSpPr>
          <p:spPr bwMode="auto">
            <a:xfrm>
              <a:off x="3378153" y="3248574"/>
              <a:ext cx="833220" cy="14725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0" name="Rectangle 339"/>
            <p:cNvSpPr>
              <a:spLocks noChangeArrowheads="1"/>
            </p:cNvSpPr>
            <p:nvPr/>
          </p:nvSpPr>
          <p:spPr bwMode="auto">
            <a:xfrm>
              <a:off x="3378153" y="4835359"/>
              <a:ext cx="833220" cy="1480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1" name="Rectangle 340"/>
            <p:cNvSpPr>
              <a:spLocks noChangeArrowheads="1"/>
            </p:cNvSpPr>
            <p:nvPr/>
          </p:nvSpPr>
          <p:spPr bwMode="auto">
            <a:xfrm>
              <a:off x="3378153" y="4996946"/>
              <a:ext cx="136490"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2" name="Rectangle 341"/>
            <p:cNvSpPr>
              <a:spLocks noChangeArrowheads="1"/>
            </p:cNvSpPr>
            <p:nvPr/>
          </p:nvSpPr>
          <p:spPr bwMode="auto">
            <a:xfrm>
              <a:off x="4076471" y="4996946"/>
              <a:ext cx="134902"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3" name="Freeform 342"/>
            <p:cNvSpPr>
              <a:spLocks noEditPoints="1"/>
            </p:cNvSpPr>
            <p:nvPr/>
          </p:nvSpPr>
          <p:spPr bwMode="auto">
            <a:xfrm>
              <a:off x="3466523" y="375170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4" name="Freeform 343"/>
            <p:cNvSpPr>
              <a:spLocks noEditPoints="1"/>
            </p:cNvSpPr>
            <p:nvPr/>
          </p:nvSpPr>
          <p:spPr bwMode="auto">
            <a:xfrm>
              <a:off x="3466523" y="3832970"/>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5" name="Freeform 344"/>
            <p:cNvSpPr>
              <a:spLocks noEditPoints="1"/>
            </p:cNvSpPr>
            <p:nvPr/>
          </p:nvSpPr>
          <p:spPr bwMode="auto">
            <a:xfrm>
              <a:off x="3466523" y="3915032"/>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6" name="Freeform 345"/>
            <p:cNvSpPr>
              <a:spLocks noEditPoints="1"/>
            </p:cNvSpPr>
            <p:nvPr/>
          </p:nvSpPr>
          <p:spPr bwMode="auto">
            <a:xfrm>
              <a:off x="3466523" y="3997094"/>
              <a:ext cx="662513" cy="58904"/>
            </a:xfrm>
            <a:custGeom>
              <a:avLst/>
              <a:gdLst>
                <a:gd name="T0" fmla="*/ 412 w 412"/>
                <a:gd name="T1" fmla="*/ 74 h 74"/>
                <a:gd name="T2" fmla="*/ 0 w 412"/>
                <a:gd name="T3" fmla="*/ 74 h 74"/>
                <a:gd name="T4" fmla="*/ 0 w 412"/>
                <a:gd name="T5" fmla="*/ 0 h 74"/>
                <a:gd name="T6" fmla="*/ 412 w 412"/>
                <a:gd name="T7" fmla="*/ 0 h 74"/>
                <a:gd name="T8" fmla="*/ 412 w 412"/>
                <a:gd name="T9" fmla="*/ 74 h 74"/>
                <a:gd name="T10" fmla="*/ 133 w 412"/>
                <a:gd name="T11" fmla="*/ 31 h 74"/>
                <a:gd name="T12" fmla="*/ 19 w 412"/>
                <a:gd name="T13" fmla="*/ 31 h 74"/>
                <a:gd name="T14" fmla="*/ 19 w 412"/>
                <a:gd name="T15" fmla="*/ 43 h 74"/>
                <a:gd name="T16" fmla="*/ 133 w 412"/>
                <a:gd name="T17" fmla="*/ 43 h 74"/>
                <a:gd name="T18" fmla="*/ 133 w 412"/>
                <a:gd name="T19"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4">
                  <a:moveTo>
                    <a:pt x="412" y="74"/>
                  </a:moveTo>
                  <a:lnTo>
                    <a:pt x="0" y="74"/>
                  </a:lnTo>
                  <a:lnTo>
                    <a:pt x="0" y="0"/>
                  </a:lnTo>
                  <a:lnTo>
                    <a:pt x="412" y="0"/>
                  </a:lnTo>
                  <a:lnTo>
                    <a:pt x="412" y="74"/>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7" name="Freeform 346"/>
            <p:cNvSpPr>
              <a:spLocks noEditPoints="1"/>
            </p:cNvSpPr>
            <p:nvPr/>
          </p:nvSpPr>
          <p:spPr bwMode="auto">
            <a:xfrm>
              <a:off x="3466523" y="4081544"/>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8" name="Freeform 347"/>
            <p:cNvSpPr>
              <a:spLocks noEditPoints="1"/>
            </p:cNvSpPr>
            <p:nvPr/>
          </p:nvSpPr>
          <p:spPr bwMode="auto">
            <a:xfrm>
              <a:off x="3466523" y="4163606"/>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9" name="Freeform 348"/>
            <p:cNvSpPr>
              <a:spLocks noEditPoints="1"/>
            </p:cNvSpPr>
            <p:nvPr/>
          </p:nvSpPr>
          <p:spPr bwMode="auto">
            <a:xfrm>
              <a:off x="3466523" y="4245668"/>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0" name="Freeform 349"/>
            <p:cNvSpPr>
              <a:spLocks noEditPoints="1"/>
            </p:cNvSpPr>
            <p:nvPr/>
          </p:nvSpPr>
          <p:spPr bwMode="auto">
            <a:xfrm>
              <a:off x="3466523" y="4329322"/>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1" name="Freeform 350"/>
            <p:cNvSpPr>
              <a:spLocks noEditPoints="1"/>
            </p:cNvSpPr>
            <p:nvPr/>
          </p:nvSpPr>
          <p:spPr bwMode="auto">
            <a:xfrm>
              <a:off x="3466523" y="441058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3 h 71"/>
                <a:gd name="T16" fmla="*/ 133 w 412"/>
                <a:gd name="T17" fmla="*/ 43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3"/>
                  </a:lnTo>
                  <a:lnTo>
                    <a:pt x="133" y="43"/>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2" name="Freeform 351"/>
            <p:cNvSpPr>
              <a:spLocks noEditPoints="1"/>
            </p:cNvSpPr>
            <p:nvPr/>
          </p:nvSpPr>
          <p:spPr bwMode="auto">
            <a:xfrm>
              <a:off x="3466523" y="4492649"/>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3" name="Freeform 352"/>
            <p:cNvSpPr>
              <a:spLocks noEditPoints="1"/>
            </p:cNvSpPr>
            <p:nvPr/>
          </p:nvSpPr>
          <p:spPr bwMode="auto">
            <a:xfrm>
              <a:off x="3466523" y="4576303"/>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4" name="Freeform 353"/>
            <p:cNvSpPr>
              <a:spLocks noEditPoints="1"/>
            </p:cNvSpPr>
            <p:nvPr/>
          </p:nvSpPr>
          <p:spPr bwMode="auto">
            <a:xfrm>
              <a:off x="3466523" y="4658365"/>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5" name="Freeform 354"/>
            <p:cNvSpPr>
              <a:spLocks noEditPoints="1"/>
            </p:cNvSpPr>
            <p:nvPr/>
          </p:nvSpPr>
          <p:spPr bwMode="auto">
            <a:xfrm>
              <a:off x="3466523" y="474042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6" name="Freeform 355"/>
            <p:cNvSpPr>
              <a:spLocks noEditPoints="1"/>
            </p:cNvSpPr>
            <p:nvPr/>
          </p:nvSpPr>
          <p:spPr bwMode="auto">
            <a:xfrm>
              <a:off x="3466523" y="367044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7" name="Freeform 356"/>
            <p:cNvSpPr>
              <a:spLocks noEditPoints="1"/>
            </p:cNvSpPr>
            <p:nvPr/>
          </p:nvSpPr>
          <p:spPr bwMode="auto">
            <a:xfrm>
              <a:off x="3466523" y="358917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8" name="Freeform 357"/>
            <p:cNvSpPr>
              <a:spLocks noEditPoints="1"/>
            </p:cNvSpPr>
            <p:nvPr/>
          </p:nvSpPr>
          <p:spPr bwMode="auto">
            <a:xfrm>
              <a:off x="3466523" y="350791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9" name="Freeform 358"/>
            <p:cNvSpPr>
              <a:spLocks noEditPoints="1"/>
            </p:cNvSpPr>
            <p:nvPr/>
          </p:nvSpPr>
          <p:spPr bwMode="auto">
            <a:xfrm>
              <a:off x="3466523" y="342664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grpSp>
      <p:grpSp>
        <p:nvGrpSpPr>
          <p:cNvPr id="319" name="Group 318"/>
          <p:cNvGrpSpPr/>
          <p:nvPr/>
        </p:nvGrpSpPr>
        <p:grpSpPr>
          <a:xfrm>
            <a:off x="1484734" y="4228043"/>
            <a:ext cx="386739" cy="300701"/>
            <a:chOff x="1064623" y="2987857"/>
            <a:chExt cx="386739" cy="300701"/>
          </a:xfrm>
        </p:grpSpPr>
        <p:cxnSp>
          <p:nvCxnSpPr>
            <p:cNvPr id="331" name="Straight Connector 330"/>
            <p:cNvCxnSpPr/>
            <p:nvPr/>
          </p:nvCxnSpPr>
          <p:spPr>
            <a:xfrm>
              <a:off x="1064623" y="3023048"/>
              <a:ext cx="386739" cy="0"/>
            </a:xfrm>
            <a:prstGeom prst="line">
              <a:avLst/>
            </a:prstGeom>
            <a:noFill/>
            <a:ln w="28575" cap="flat" cmpd="sng" algn="ctr">
              <a:solidFill>
                <a:srgbClr val="5A5A5A"/>
              </a:solidFill>
              <a:prstDash val="solid"/>
            </a:ln>
            <a:effectLst/>
          </p:spPr>
        </p:cxnSp>
        <p:sp>
          <p:nvSpPr>
            <p:cNvPr id="332" name="Rectangle 331"/>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33" name="Straight Connector 332"/>
            <p:cNvCxnSpPr/>
            <p:nvPr/>
          </p:nvCxnSpPr>
          <p:spPr>
            <a:xfrm>
              <a:off x="1064623" y="3134636"/>
              <a:ext cx="386739" cy="0"/>
            </a:xfrm>
            <a:prstGeom prst="line">
              <a:avLst/>
            </a:prstGeom>
            <a:noFill/>
            <a:ln w="28575" cap="flat" cmpd="sng" algn="ctr">
              <a:solidFill>
                <a:srgbClr val="5A5A5A"/>
              </a:solidFill>
              <a:prstDash val="solid"/>
            </a:ln>
            <a:effectLst/>
          </p:spPr>
        </p:cxnSp>
        <p:sp>
          <p:nvSpPr>
            <p:cNvPr id="334" name="Rectangle 333"/>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35" name="Straight Connector 334"/>
            <p:cNvCxnSpPr/>
            <p:nvPr/>
          </p:nvCxnSpPr>
          <p:spPr>
            <a:xfrm>
              <a:off x="1064623" y="3246223"/>
              <a:ext cx="386739" cy="0"/>
            </a:xfrm>
            <a:prstGeom prst="line">
              <a:avLst/>
            </a:prstGeom>
            <a:noFill/>
            <a:ln w="28575" cap="flat" cmpd="sng" algn="ctr">
              <a:solidFill>
                <a:srgbClr val="5A5A5A"/>
              </a:solidFill>
              <a:prstDash val="solid"/>
            </a:ln>
            <a:effectLst/>
          </p:spPr>
        </p:cxnSp>
        <p:sp>
          <p:nvSpPr>
            <p:cNvPr id="336" name="Rectangle 335"/>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grpSp>
        <p:nvGrpSpPr>
          <p:cNvPr id="320" name="Group 319"/>
          <p:cNvGrpSpPr/>
          <p:nvPr/>
        </p:nvGrpSpPr>
        <p:grpSpPr>
          <a:xfrm>
            <a:off x="1484734" y="4674294"/>
            <a:ext cx="386739" cy="300701"/>
            <a:chOff x="1064623" y="2987857"/>
            <a:chExt cx="386739" cy="300701"/>
          </a:xfrm>
        </p:grpSpPr>
        <p:cxnSp>
          <p:nvCxnSpPr>
            <p:cNvPr id="325" name="Straight Connector 324"/>
            <p:cNvCxnSpPr/>
            <p:nvPr/>
          </p:nvCxnSpPr>
          <p:spPr>
            <a:xfrm>
              <a:off x="1064623" y="3023048"/>
              <a:ext cx="386739" cy="0"/>
            </a:xfrm>
            <a:prstGeom prst="line">
              <a:avLst/>
            </a:prstGeom>
            <a:noFill/>
            <a:ln w="28575" cap="flat" cmpd="sng" algn="ctr">
              <a:solidFill>
                <a:srgbClr val="5A5A5A"/>
              </a:solidFill>
              <a:prstDash val="solid"/>
            </a:ln>
            <a:effectLst/>
          </p:spPr>
        </p:cxnSp>
        <p:sp>
          <p:nvSpPr>
            <p:cNvPr id="326" name="Rectangle 325"/>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27" name="Straight Connector 326"/>
            <p:cNvCxnSpPr/>
            <p:nvPr/>
          </p:nvCxnSpPr>
          <p:spPr>
            <a:xfrm>
              <a:off x="1064623" y="3134636"/>
              <a:ext cx="386739" cy="0"/>
            </a:xfrm>
            <a:prstGeom prst="line">
              <a:avLst/>
            </a:prstGeom>
            <a:noFill/>
            <a:ln w="28575" cap="flat" cmpd="sng" algn="ctr">
              <a:solidFill>
                <a:srgbClr val="5A5A5A"/>
              </a:solidFill>
              <a:prstDash val="solid"/>
            </a:ln>
            <a:effectLst/>
          </p:spPr>
        </p:cxnSp>
        <p:sp>
          <p:nvSpPr>
            <p:cNvPr id="328" name="Rectangle 327"/>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29" name="Straight Connector 328"/>
            <p:cNvCxnSpPr/>
            <p:nvPr/>
          </p:nvCxnSpPr>
          <p:spPr>
            <a:xfrm>
              <a:off x="1064623" y="3246223"/>
              <a:ext cx="386739" cy="0"/>
            </a:xfrm>
            <a:prstGeom prst="line">
              <a:avLst/>
            </a:prstGeom>
            <a:noFill/>
            <a:ln w="28575" cap="flat" cmpd="sng" algn="ctr">
              <a:solidFill>
                <a:srgbClr val="5A5A5A"/>
              </a:solidFill>
              <a:prstDash val="solid"/>
            </a:ln>
            <a:effectLst/>
          </p:spPr>
        </p:cxnSp>
        <p:sp>
          <p:nvSpPr>
            <p:cNvPr id="330" name="Rectangle 329"/>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321" name="Rectangle 320"/>
          <p:cNvSpPr/>
          <p:nvPr/>
        </p:nvSpPr>
        <p:spPr>
          <a:xfrm>
            <a:off x="1943570" y="4668260"/>
            <a:ext cx="85632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Trebuchet MS" panose="020B0603020202020204" pitchFamily="34" charset="0"/>
              </a:rPr>
              <a:t>Network</a:t>
            </a:r>
            <a:endParaRPr kumimoji="0" lang="en-US" sz="1400" b="0" i="0" u="none" strike="noStrike" kern="0" cap="none" spc="0" normalizeH="0" baseline="0" noProof="0" dirty="0" smtClean="0">
              <a:ln>
                <a:noFill/>
              </a:ln>
              <a:solidFill>
                <a:schemeClr val="bg1"/>
              </a:solidFill>
              <a:effectLst/>
              <a:uLnTx/>
              <a:uFillTx/>
            </a:endParaRPr>
          </a:p>
        </p:txBody>
      </p:sp>
      <p:sp>
        <p:nvSpPr>
          <p:cNvPr id="322" name="Rectangle 321"/>
          <p:cNvSpPr/>
          <p:nvPr/>
        </p:nvSpPr>
        <p:spPr>
          <a:xfrm>
            <a:off x="1940151" y="4229542"/>
            <a:ext cx="67678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Trebuchet MS" panose="020B0603020202020204" pitchFamily="34" charset="0"/>
              </a:rPr>
              <a:t>Solver</a:t>
            </a:r>
            <a:endParaRPr kumimoji="0" lang="en-US" sz="1400" b="0" i="0" u="none" strike="noStrike" kern="0" cap="none" spc="0" normalizeH="0" baseline="0" noProof="0" dirty="0" smtClean="0">
              <a:ln>
                <a:noFill/>
              </a:ln>
              <a:solidFill>
                <a:schemeClr val="bg1"/>
              </a:solidFill>
              <a:effectLst/>
              <a:uLnTx/>
              <a:uFillTx/>
            </a:endParaRPr>
          </a:p>
        </p:txBody>
      </p:sp>
      <p:sp>
        <p:nvSpPr>
          <p:cNvPr id="323" name="Rectangle 322"/>
          <p:cNvSpPr/>
          <p:nvPr/>
        </p:nvSpPr>
        <p:spPr>
          <a:xfrm>
            <a:off x="1943569" y="5149372"/>
            <a:ext cx="1295547"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Trebuchet MS" panose="020B0603020202020204" pitchFamily="34" charset="0"/>
              </a:rPr>
              <a:t>Data Scientist</a:t>
            </a:r>
          </a:p>
        </p:txBody>
      </p:sp>
      <p:grpSp>
        <p:nvGrpSpPr>
          <p:cNvPr id="368" name="Group 367"/>
          <p:cNvGrpSpPr/>
          <p:nvPr/>
        </p:nvGrpSpPr>
        <p:grpSpPr>
          <a:xfrm>
            <a:off x="7072481" y="4401000"/>
            <a:ext cx="1686591" cy="979160"/>
            <a:chOff x="6622643" y="4401000"/>
            <a:chExt cx="1752927" cy="1017672"/>
          </a:xfrm>
        </p:grpSpPr>
        <p:sp>
          <p:nvSpPr>
            <p:cNvPr id="369" name="Rectangle 368"/>
            <p:cNvSpPr/>
            <p:nvPr/>
          </p:nvSpPr>
          <p:spPr>
            <a:xfrm>
              <a:off x="6622643" y="4401000"/>
              <a:ext cx="1752927" cy="10176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7346296" y="4808438"/>
              <a:ext cx="382413" cy="37036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7224499"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7549486"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6753362" y="4558621"/>
              <a:ext cx="347550" cy="22052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876550" y="4873073"/>
              <a:ext cx="231629" cy="252286"/>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7943399" y="4788877"/>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8111120" y="4755234"/>
              <a:ext cx="52076" cy="404012"/>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7943399" y="4965488"/>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6653738" y="443399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6653738" y="486634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6653738" y="5293257"/>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8264525" y="442832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264525" y="486067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8264525" y="5287595"/>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4" name="TextBox 383"/>
          <p:cNvSpPr txBox="1"/>
          <p:nvPr/>
        </p:nvSpPr>
        <p:spPr>
          <a:xfrm>
            <a:off x="1382829" y="3506000"/>
            <a:ext cx="329614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Training: Server, GRID, DIGITS</a:t>
            </a:r>
          </a:p>
        </p:txBody>
      </p:sp>
      <p:sp>
        <p:nvSpPr>
          <p:cNvPr id="385" name="TextBox 384"/>
          <p:cNvSpPr txBox="1"/>
          <p:nvPr/>
        </p:nvSpPr>
        <p:spPr>
          <a:xfrm>
            <a:off x="6327109" y="3506000"/>
            <a:ext cx="329614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Inference: Embedded (Jetson)</a:t>
            </a:r>
          </a:p>
        </p:txBody>
      </p:sp>
      <p:cxnSp>
        <p:nvCxnSpPr>
          <p:cNvPr id="133" name="Straight Arrow Connector 132"/>
          <p:cNvCxnSpPr/>
          <p:nvPr/>
        </p:nvCxnSpPr>
        <p:spPr>
          <a:xfrm flipH="1">
            <a:off x="4010971" y="1938834"/>
            <a:ext cx="2777777" cy="313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6327109" y="2830449"/>
            <a:ext cx="631229" cy="526471"/>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4958919" y="3805320"/>
            <a:ext cx="940254" cy="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C:\Users\dustinf\Desktop\nvidia_inference.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519036" y="1702961"/>
            <a:ext cx="886051" cy="5538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dustinf\Desktop\nvidia_inference.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914" y="1702960"/>
            <a:ext cx="886051" cy="55388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dustinf\Desktop\nvidia_inference.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512186" y="5077911"/>
            <a:ext cx="362335" cy="523857"/>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p:cNvSpPr/>
          <p:nvPr/>
        </p:nvSpPr>
        <p:spPr>
          <a:xfrm>
            <a:off x="4734626" y="3336095"/>
            <a:ext cx="1460993" cy="424732"/>
          </a:xfrm>
          <a:prstGeom prst="rect">
            <a:avLst/>
          </a:prstGeom>
          <a:effectLst/>
        </p:spPr>
        <p:txBody>
          <a:bodyPr wrap="square">
            <a:spAutoFit/>
          </a:bodyPr>
          <a:lstStyle/>
          <a:p>
            <a:pPr marL="0" marR="0" lvl="0" indent="0" algn="ctr" defTabSz="45718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Network Link</a:t>
            </a:r>
            <a:b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b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to</a:t>
            </a:r>
            <a:r>
              <a:rPr kumimoji="0" lang="en-US" sz="1200" b="0" i="0" u="none" strike="noStrike" kern="0" cap="none" spc="0" normalizeH="0" noProof="0" dirty="0" smtClean="0">
                <a:ln>
                  <a:noFill/>
                </a:ln>
                <a:solidFill>
                  <a:schemeClr val="bg1"/>
                </a:solidFill>
                <a:effectLst/>
                <a:uLnTx/>
                <a:uFillTx/>
                <a:latin typeface="Trebuchet MS" panose="020B0603020202020204" pitchFamily="34" charset="0"/>
              </a:rPr>
              <a:t> Remote Server</a:t>
            </a:r>
            <a:endParaRPr kumimoji="0" lang="en-US" sz="1200" b="0" i="0" u="none" strike="noStrike" kern="0" cap="none" spc="0" normalizeH="0" baseline="0" noProof="0" dirty="0" smtClean="0">
              <a:ln>
                <a:noFill/>
              </a:ln>
              <a:solidFill>
                <a:schemeClr val="bg1"/>
              </a:solidFill>
              <a:effectLst/>
              <a:uLnTx/>
              <a:uFillTx/>
            </a:endParaRPr>
          </a:p>
        </p:txBody>
      </p:sp>
      <p:sp>
        <p:nvSpPr>
          <p:cNvPr id="134" name="Rectangle 133"/>
          <p:cNvSpPr/>
          <p:nvPr/>
        </p:nvSpPr>
        <p:spPr>
          <a:xfrm>
            <a:off x="4385182" y="1612558"/>
            <a:ext cx="2202435" cy="646331"/>
          </a:xfrm>
          <a:prstGeom prst="rect">
            <a:avLst/>
          </a:prstGeom>
          <a:effectLst/>
        </p:spPr>
        <p:txBody>
          <a:bodyPr wrap="square">
            <a:spAutoFit/>
          </a:bodyPr>
          <a:lstStyle/>
          <a:p>
            <a:pPr marL="0" marR="0" lvl="0" indent="0" algn="ctr" defTabSz="457182"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bg1"/>
                </a:solidFill>
                <a:effectLst/>
                <a:uLnTx/>
                <a:uFillTx/>
                <a:latin typeface="Trebuchet MS" panose="020B0603020202020204" pitchFamily="34" charset="0"/>
              </a:rPr>
              <a:t>Append and</a:t>
            </a:r>
            <a:r>
              <a:rPr kumimoji="0" lang="en-US" sz="1200" b="1" i="0" u="none" strike="noStrike" kern="0" cap="none" spc="0" normalizeH="0" noProof="0" dirty="0" smtClean="0">
                <a:ln>
                  <a:noFill/>
                </a:ln>
                <a:solidFill>
                  <a:schemeClr val="bg1"/>
                </a:solidFill>
                <a:effectLst/>
                <a:uLnTx/>
                <a:uFillTx/>
                <a:latin typeface="Trebuchet MS" panose="020B0603020202020204" pitchFamily="34" charset="0"/>
              </a:rPr>
              <a:t> Augment</a:t>
            </a:r>
            <a:br>
              <a:rPr kumimoji="0" lang="en-US" sz="1200" b="1" i="0" u="none" strike="noStrike" kern="0" cap="none" spc="0" normalizeH="0" noProof="0" dirty="0" smtClean="0">
                <a:ln>
                  <a:noFill/>
                </a:ln>
                <a:solidFill>
                  <a:schemeClr val="bg1"/>
                </a:solidFill>
                <a:effectLst/>
                <a:uLnTx/>
                <a:uFillTx/>
                <a:latin typeface="Trebuchet MS" panose="020B0603020202020204" pitchFamily="34" charset="0"/>
              </a:rPr>
            </a:br>
            <a:r>
              <a:rPr kumimoji="0" lang="en-US" sz="1200" b="1" i="0" u="none" strike="noStrike" kern="0" cap="none" spc="0" normalizeH="0" noProof="0" dirty="0" smtClean="0">
                <a:ln>
                  <a:noFill/>
                </a:ln>
                <a:solidFill>
                  <a:schemeClr val="bg1"/>
                </a:solidFill>
                <a:effectLst/>
                <a:uLnTx/>
                <a:uFillTx/>
                <a:latin typeface="Trebuchet MS" panose="020B0603020202020204" pitchFamily="34" charset="0"/>
              </a:rPr>
              <a:t>Existing Dataset</a:t>
            </a:r>
            <a:endParaRPr kumimoji="0" lang="en-US" sz="1200" b="1" i="0" u="none" strike="noStrike" kern="0" cap="none" spc="0" normalizeH="0" baseline="0" noProof="0" dirty="0" smtClean="0">
              <a:ln>
                <a:noFill/>
              </a:ln>
              <a:solidFill>
                <a:schemeClr val="bg1"/>
              </a:solidFill>
              <a:effectLst/>
              <a:uLnTx/>
              <a:uFillTx/>
            </a:endParaRPr>
          </a:p>
        </p:txBody>
      </p:sp>
      <p:sp>
        <p:nvSpPr>
          <p:cNvPr id="137" name="Rectangle 136"/>
          <p:cNvSpPr/>
          <p:nvPr/>
        </p:nvSpPr>
        <p:spPr>
          <a:xfrm>
            <a:off x="6788748" y="3890026"/>
            <a:ext cx="2254056" cy="258532"/>
          </a:xfrm>
          <a:prstGeom prst="rect">
            <a:avLst/>
          </a:prstGeom>
          <a:effectLst/>
        </p:spPr>
        <p:txBody>
          <a:bodyPr wrap="square">
            <a:spAutoFit/>
          </a:bodyPr>
          <a:lstStyle/>
          <a:p>
            <a:pPr marL="0" marR="0" lvl="0" indent="0" algn="ctr" defTabSz="45718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(and optionally training)</a:t>
            </a:r>
            <a:endParaRPr kumimoji="0" lang="en-US" sz="1200" b="0" i="0" u="none" strike="noStrike" kern="0" cap="none" spc="0" normalizeH="0" baseline="0" noProof="0" dirty="0" smtClean="0">
              <a:ln>
                <a:noFill/>
              </a:ln>
              <a:solidFill>
                <a:schemeClr val="bg1"/>
              </a:solidFill>
              <a:effectLst/>
              <a:uLnTx/>
              <a:uFillTx/>
            </a:endParaRPr>
          </a:p>
        </p:txBody>
      </p:sp>
    </p:spTree>
    <p:extLst>
      <p:ext uri="{BB962C8B-B14F-4D97-AF65-F5344CB8AC3E}">
        <p14:creationId xmlns:p14="http://schemas.microsoft.com/office/powerpoint/2010/main" val="17099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132" grpId="0"/>
      <p:bldP spid="134" grpId="0"/>
      <p:bldP spid="1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89752" y="0"/>
            <a:ext cx="8283048" cy="6182833"/>
          </a:xfrm>
          <a:prstGeom prst="rect">
            <a:avLst/>
          </a:prstGeom>
        </p:spPr>
      </p:pic>
      <p:sp>
        <p:nvSpPr>
          <p:cNvPr id="15" name="Freeform 14"/>
          <p:cNvSpPr/>
          <p:nvPr/>
        </p:nvSpPr>
        <p:spPr>
          <a:xfrm>
            <a:off x="2594344" y="-74428"/>
            <a:ext cx="8431619" cy="2583712"/>
          </a:xfrm>
          <a:custGeom>
            <a:avLst/>
            <a:gdLst>
              <a:gd name="connsiteX0" fmla="*/ 85061 w 8431619"/>
              <a:gd name="connsiteY0" fmla="*/ 2573079 h 2583712"/>
              <a:gd name="connsiteX1" fmla="*/ 4518837 w 8431619"/>
              <a:gd name="connsiteY1" fmla="*/ 2179675 h 2583712"/>
              <a:gd name="connsiteX2" fmla="*/ 6815470 w 8431619"/>
              <a:gd name="connsiteY2" fmla="*/ 2147777 h 2583712"/>
              <a:gd name="connsiteX3" fmla="*/ 8431619 w 8431619"/>
              <a:gd name="connsiteY3" fmla="*/ 2232837 h 2583712"/>
              <a:gd name="connsiteX4" fmla="*/ 8410354 w 8431619"/>
              <a:gd name="connsiteY4" fmla="*/ 0 h 2583712"/>
              <a:gd name="connsiteX5" fmla="*/ 7570382 w 8431619"/>
              <a:gd name="connsiteY5" fmla="*/ 74428 h 2583712"/>
              <a:gd name="connsiteX6" fmla="*/ 6602819 w 8431619"/>
              <a:gd name="connsiteY6" fmla="*/ 244549 h 2583712"/>
              <a:gd name="connsiteX7" fmla="*/ 4922875 w 8431619"/>
              <a:gd name="connsiteY7" fmla="*/ 467833 h 2583712"/>
              <a:gd name="connsiteX8" fmla="*/ 3721396 w 8431619"/>
              <a:gd name="connsiteY8" fmla="*/ 552893 h 2583712"/>
              <a:gd name="connsiteX9" fmla="*/ 1477926 w 8431619"/>
              <a:gd name="connsiteY9" fmla="*/ 818707 h 2583712"/>
              <a:gd name="connsiteX10" fmla="*/ 21265 w 8431619"/>
              <a:gd name="connsiteY10" fmla="*/ 882502 h 2583712"/>
              <a:gd name="connsiteX11" fmla="*/ 0 w 8431619"/>
              <a:gd name="connsiteY11" fmla="*/ 2583712 h 258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31619" h="2583712">
                <a:moveTo>
                  <a:pt x="85061" y="2573079"/>
                </a:moveTo>
                <a:lnTo>
                  <a:pt x="4518837" y="2179675"/>
                </a:lnTo>
                <a:lnTo>
                  <a:pt x="6815470" y="2147777"/>
                </a:lnTo>
                <a:lnTo>
                  <a:pt x="8431619" y="2232837"/>
                </a:lnTo>
                <a:lnTo>
                  <a:pt x="8410354" y="0"/>
                </a:lnTo>
                <a:lnTo>
                  <a:pt x="7570382" y="74428"/>
                </a:lnTo>
                <a:lnTo>
                  <a:pt x="6602819" y="244549"/>
                </a:lnTo>
                <a:lnTo>
                  <a:pt x="4922875" y="467833"/>
                </a:lnTo>
                <a:lnTo>
                  <a:pt x="3721396" y="552893"/>
                </a:lnTo>
                <a:lnTo>
                  <a:pt x="1477926" y="818707"/>
                </a:lnTo>
                <a:lnTo>
                  <a:pt x="21265" y="882502"/>
                </a:lnTo>
                <a:lnTo>
                  <a:pt x="0" y="2583712"/>
                </a:lnTo>
              </a:path>
            </a:pathLst>
          </a:custGeom>
          <a:solidFill>
            <a:schemeClr val="accent6">
              <a:lumMod val="20000"/>
              <a:lumOff val="80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712112" y="2358340"/>
            <a:ext cx="646697" cy="108661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402420" y="1892596"/>
            <a:ext cx="956929"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80884" y="2788044"/>
            <a:ext cx="756800" cy="79512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6791" y="2409235"/>
            <a:ext cx="567069"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831276" y="2547108"/>
            <a:ext cx="567069"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922335" y="4019107"/>
            <a:ext cx="1360967" cy="1818167"/>
          </a:xfrm>
          <a:custGeom>
            <a:avLst/>
            <a:gdLst>
              <a:gd name="connsiteX0" fmla="*/ 0 w 1360967"/>
              <a:gd name="connsiteY0" fmla="*/ 0 h 1818167"/>
              <a:gd name="connsiteX1" fmla="*/ 1275907 w 1360967"/>
              <a:gd name="connsiteY1" fmla="*/ 340242 h 1818167"/>
              <a:gd name="connsiteX2" fmla="*/ 1212112 w 1360967"/>
              <a:gd name="connsiteY2" fmla="*/ 627321 h 1818167"/>
              <a:gd name="connsiteX3" fmla="*/ 1360967 w 1360967"/>
              <a:gd name="connsiteY3" fmla="*/ 669851 h 1818167"/>
              <a:gd name="connsiteX4" fmla="*/ 1073888 w 1360967"/>
              <a:gd name="connsiteY4" fmla="*/ 1818167 h 18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967" h="1818167">
                <a:moveTo>
                  <a:pt x="0" y="0"/>
                </a:moveTo>
                <a:lnTo>
                  <a:pt x="1275907" y="340242"/>
                </a:lnTo>
                <a:lnTo>
                  <a:pt x="1212112" y="627321"/>
                </a:lnTo>
                <a:lnTo>
                  <a:pt x="1360967" y="669851"/>
                </a:lnTo>
                <a:lnTo>
                  <a:pt x="1073888" y="181816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2626242" y="-85060"/>
            <a:ext cx="8463516" cy="2583711"/>
          </a:xfrm>
          <a:custGeom>
            <a:avLst/>
            <a:gdLst>
              <a:gd name="connsiteX0" fmla="*/ 4231758 w 8463516"/>
              <a:gd name="connsiteY0" fmla="*/ 2200939 h 2583711"/>
              <a:gd name="connsiteX1" fmla="*/ 7283302 w 8463516"/>
              <a:gd name="connsiteY1" fmla="*/ 2147776 h 2583711"/>
              <a:gd name="connsiteX2" fmla="*/ 8335925 w 8463516"/>
              <a:gd name="connsiteY2" fmla="*/ 2232837 h 2583711"/>
              <a:gd name="connsiteX3" fmla="*/ 8463516 w 8463516"/>
              <a:gd name="connsiteY3" fmla="*/ 2115879 h 2583711"/>
              <a:gd name="connsiteX4" fmla="*/ 8452884 w 8463516"/>
              <a:gd name="connsiteY4" fmla="*/ 0 h 2583711"/>
              <a:gd name="connsiteX5" fmla="*/ 7517218 w 8463516"/>
              <a:gd name="connsiteY5" fmla="*/ 74427 h 2583711"/>
              <a:gd name="connsiteX6" fmla="*/ 6783572 w 8463516"/>
              <a:gd name="connsiteY6" fmla="*/ 244548 h 2583711"/>
              <a:gd name="connsiteX7" fmla="*/ 4412511 w 8463516"/>
              <a:gd name="connsiteY7" fmla="*/ 542260 h 2583711"/>
              <a:gd name="connsiteX8" fmla="*/ 2264735 w 8463516"/>
              <a:gd name="connsiteY8" fmla="*/ 744279 h 2583711"/>
              <a:gd name="connsiteX9" fmla="*/ 382772 w 8463516"/>
              <a:gd name="connsiteY9" fmla="*/ 903767 h 2583711"/>
              <a:gd name="connsiteX10" fmla="*/ 0 w 8463516"/>
              <a:gd name="connsiteY10" fmla="*/ 925032 h 2583711"/>
              <a:gd name="connsiteX11" fmla="*/ 0 w 8463516"/>
              <a:gd name="connsiteY11" fmla="*/ 2583711 h 2583711"/>
              <a:gd name="connsiteX12" fmla="*/ 2775098 w 8463516"/>
              <a:gd name="connsiteY12" fmla="*/ 2349795 h 2583711"/>
              <a:gd name="connsiteX13" fmla="*/ 4284921 w 8463516"/>
              <a:gd name="connsiteY13" fmla="*/ 2190307 h 2583711"/>
              <a:gd name="connsiteX14" fmla="*/ 4284921 w 8463516"/>
              <a:gd name="connsiteY14" fmla="*/ 2190307 h 25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63516" h="2583711">
                <a:moveTo>
                  <a:pt x="4231758" y="2200939"/>
                </a:moveTo>
                <a:lnTo>
                  <a:pt x="7283302" y="2147776"/>
                </a:lnTo>
                <a:lnTo>
                  <a:pt x="8335925" y="2232837"/>
                </a:lnTo>
                <a:lnTo>
                  <a:pt x="8463516" y="2115879"/>
                </a:lnTo>
                <a:lnTo>
                  <a:pt x="8452884" y="0"/>
                </a:lnTo>
                <a:lnTo>
                  <a:pt x="7517218" y="74427"/>
                </a:lnTo>
                <a:lnTo>
                  <a:pt x="6783572" y="244548"/>
                </a:lnTo>
                <a:lnTo>
                  <a:pt x="4412511" y="542260"/>
                </a:lnTo>
                <a:lnTo>
                  <a:pt x="2264735" y="744279"/>
                </a:lnTo>
                <a:lnTo>
                  <a:pt x="382772" y="903767"/>
                </a:lnTo>
                <a:lnTo>
                  <a:pt x="0" y="925032"/>
                </a:lnTo>
                <a:lnTo>
                  <a:pt x="0" y="2583711"/>
                </a:lnTo>
                <a:lnTo>
                  <a:pt x="2775098" y="2349795"/>
                </a:lnTo>
                <a:lnTo>
                  <a:pt x="4284921" y="2190307"/>
                </a:lnTo>
                <a:lnTo>
                  <a:pt x="4284921" y="219030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0015871" y="1655015"/>
            <a:ext cx="956929"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508205" y="3413051"/>
            <a:ext cx="3062176" cy="2902689"/>
          </a:xfrm>
          <a:custGeom>
            <a:avLst/>
            <a:gdLst>
              <a:gd name="connsiteX0" fmla="*/ 1095153 w 3062176"/>
              <a:gd name="connsiteY0" fmla="*/ 0 h 2902689"/>
              <a:gd name="connsiteX1" fmla="*/ 1935125 w 3062176"/>
              <a:gd name="connsiteY1" fmla="*/ 170121 h 2902689"/>
              <a:gd name="connsiteX2" fmla="*/ 1956390 w 3062176"/>
              <a:gd name="connsiteY2" fmla="*/ 74428 h 2902689"/>
              <a:gd name="connsiteX3" fmla="*/ 3062176 w 3062176"/>
              <a:gd name="connsiteY3" fmla="*/ 318977 h 2902689"/>
              <a:gd name="connsiteX4" fmla="*/ 2977116 w 3062176"/>
              <a:gd name="connsiteY4" fmla="*/ 935665 h 2902689"/>
              <a:gd name="connsiteX5" fmla="*/ 2860158 w 3062176"/>
              <a:gd name="connsiteY5" fmla="*/ 1265275 h 2902689"/>
              <a:gd name="connsiteX6" fmla="*/ 2860158 w 3062176"/>
              <a:gd name="connsiteY6" fmla="*/ 1265275 h 2902689"/>
              <a:gd name="connsiteX7" fmla="*/ 2785730 w 3062176"/>
              <a:gd name="connsiteY7" fmla="*/ 1233377 h 2902689"/>
              <a:gd name="connsiteX8" fmla="*/ 2498651 w 3062176"/>
              <a:gd name="connsiteY8" fmla="*/ 2445489 h 2902689"/>
              <a:gd name="connsiteX9" fmla="*/ 2317897 w 3062176"/>
              <a:gd name="connsiteY9" fmla="*/ 2371061 h 2902689"/>
              <a:gd name="connsiteX10" fmla="*/ 2169042 w 3062176"/>
              <a:gd name="connsiteY10" fmla="*/ 2902689 h 2902689"/>
              <a:gd name="connsiteX11" fmla="*/ 0 w 3062176"/>
              <a:gd name="connsiteY11" fmla="*/ 2892056 h 2902689"/>
              <a:gd name="connsiteX12" fmla="*/ 159488 w 3062176"/>
              <a:gd name="connsiteY12" fmla="*/ 2232837 h 2902689"/>
              <a:gd name="connsiteX13" fmla="*/ 425302 w 3062176"/>
              <a:gd name="connsiteY13" fmla="*/ 1733107 h 2902689"/>
              <a:gd name="connsiteX14" fmla="*/ 520995 w 3062176"/>
              <a:gd name="connsiteY14" fmla="*/ 1733107 h 2902689"/>
              <a:gd name="connsiteX15" fmla="*/ 595423 w 3062176"/>
              <a:gd name="connsiteY15" fmla="*/ 1371600 h 2902689"/>
              <a:gd name="connsiteX16" fmla="*/ 701748 w 3062176"/>
              <a:gd name="connsiteY16" fmla="*/ 1318437 h 2902689"/>
              <a:gd name="connsiteX17" fmla="*/ 776176 w 3062176"/>
              <a:gd name="connsiteY17" fmla="*/ 1265275 h 2902689"/>
              <a:gd name="connsiteX18" fmla="*/ 1095153 w 3062176"/>
              <a:gd name="connsiteY18" fmla="*/ 0 h 29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2176" h="2902689">
                <a:moveTo>
                  <a:pt x="1095153" y="0"/>
                </a:moveTo>
                <a:lnTo>
                  <a:pt x="1935125" y="170121"/>
                </a:lnTo>
                <a:lnTo>
                  <a:pt x="1956390" y="74428"/>
                </a:lnTo>
                <a:lnTo>
                  <a:pt x="3062176" y="318977"/>
                </a:lnTo>
                <a:lnTo>
                  <a:pt x="2977116" y="935665"/>
                </a:lnTo>
                <a:lnTo>
                  <a:pt x="2860158" y="1265275"/>
                </a:lnTo>
                <a:lnTo>
                  <a:pt x="2860158" y="1265275"/>
                </a:lnTo>
                <a:lnTo>
                  <a:pt x="2785730" y="1233377"/>
                </a:lnTo>
                <a:lnTo>
                  <a:pt x="2498651" y="2445489"/>
                </a:lnTo>
                <a:lnTo>
                  <a:pt x="2317897" y="2371061"/>
                </a:lnTo>
                <a:lnTo>
                  <a:pt x="2169042" y="2902689"/>
                </a:lnTo>
                <a:lnTo>
                  <a:pt x="0" y="2892056"/>
                </a:lnTo>
                <a:lnTo>
                  <a:pt x="159488" y="2232837"/>
                </a:lnTo>
                <a:lnTo>
                  <a:pt x="425302" y="1733107"/>
                </a:lnTo>
                <a:lnTo>
                  <a:pt x="520995" y="1733107"/>
                </a:lnTo>
                <a:lnTo>
                  <a:pt x="595423" y="1371600"/>
                </a:lnTo>
                <a:lnTo>
                  <a:pt x="701748" y="1318437"/>
                </a:lnTo>
                <a:lnTo>
                  <a:pt x="776176" y="1265275"/>
                </a:lnTo>
                <a:lnTo>
                  <a:pt x="109515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636874" y="3551274"/>
            <a:ext cx="2753833" cy="2806996"/>
          </a:xfrm>
          <a:custGeom>
            <a:avLst/>
            <a:gdLst>
              <a:gd name="connsiteX0" fmla="*/ 552893 w 2753833"/>
              <a:gd name="connsiteY0" fmla="*/ 0 h 2806996"/>
              <a:gd name="connsiteX1" fmla="*/ 2254103 w 2753833"/>
              <a:gd name="connsiteY1" fmla="*/ 414670 h 2806996"/>
              <a:gd name="connsiteX2" fmla="*/ 2658140 w 2753833"/>
              <a:gd name="connsiteY2" fmla="*/ 478466 h 2806996"/>
              <a:gd name="connsiteX3" fmla="*/ 2647507 w 2753833"/>
              <a:gd name="connsiteY3" fmla="*/ 606056 h 2806996"/>
              <a:gd name="connsiteX4" fmla="*/ 2753833 w 2753833"/>
              <a:gd name="connsiteY4" fmla="*/ 648586 h 2806996"/>
              <a:gd name="connsiteX5" fmla="*/ 2615610 w 2753833"/>
              <a:gd name="connsiteY5" fmla="*/ 1137684 h 2806996"/>
              <a:gd name="connsiteX6" fmla="*/ 2456121 w 2753833"/>
              <a:gd name="connsiteY6" fmla="*/ 1233377 h 2806996"/>
              <a:gd name="connsiteX7" fmla="*/ 2402959 w 2753833"/>
              <a:gd name="connsiteY7" fmla="*/ 1594884 h 2806996"/>
              <a:gd name="connsiteX8" fmla="*/ 2307266 w 2753833"/>
              <a:gd name="connsiteY8" fmla="*/ 1584252 h 2806996"/>
              <a:gd name="connsiteX9" fmla="*/ 2030819 w 2753833"/>
              <a:gd name="connsiteY9" fmla="*/ 2062717 h 2806996"/>
              <a:gd name="connsiteX10" fmla="*/ 1871331 w 2753833"/>
              <a:gd name="connsiteY10" fmla="*/ 2700670 h 2806996"/>
              <a:gd name="connsiteX11" fmla="*/ 0 w 2753833"/>
              <a:gd name="connsiteY11" fmla="*/ 2806996 h 2806996"/>
              <a:gd name="connsiteX12" fmla="*/ 0 w 2753833"/>
              <a:gd name="connsiteY12" fmla="*/ 616689 h 2806996"/>
              <a:gd name="connsiteX13" fmla="*/ 552893 w 2753833"/>
              <a:gd name="connsiteY13" fmla="*/ 0 h 280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833" h="2806996">
                <a:moveTo>
                  <a:pt x="552893" y="0"/>
                </a:moveTo>
                <a:lnTo>
                  <a:pt x="2254103" y="414670"/>
                </a:lnTo>
                <a:lnTo>
                  <a:pt x="2658140" y="478466"/>
                </a:lnTo>
                <a:lnTo>
                  <a:pt x="2647507" y="606056"/>
                </a:lnTo>
                <a:lnTo>
                  <a:pt x="2753833" y="648586"/>
                </a:lnTo>
                <a:lnTo>
                  <a:pt x="2615610" y="1137684"/>
                </a:lnTo>
                <a:lnTo>
                  <a:pt x="2456121" y="1233377"/>
                </a:lnTo>
                <a:lnTo>
                  <a:pt x="2402959" y="1594884"/>
                </a:lnTo>
                <a:lnTo>
                  <a:pt x="2307266" y="1584252"/>
                </a:lnTo>
                <a:lnTo>
                  <a:pt x="2030819" y="2062717"/>
                </a:lnTo>
                <a:lnTo>
                  <a:pt x="1871331" y="2700670"/>
                </a:lnTo>
                <a:lnTo>
                  <a:pt x="0" y="2806996"/>
                </a:lnTo>
                <a:lnTo>
                  <a:pt x="0" y="616689"/>
                </a:lnTo>
                <a:lnTo>
                  <a:pt x="55289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7176977" y="3327991"/>
            <a:ext cx="2870790" cy="3019646"/>
          </a:xfrm>
          <a:custGeom>
            <a:avLst/>
            <a:gdLst>
              <a:gd name="connsiteX0" fmla="*/ 0 w 2870790"/>
              <a:gd name="connsiteY0" fmla="*/ 2923953 h 3019646"/>
              <a:gd name="connsiteX1" fmla="*/ 244549 w 2870790"/>
              <a:gd name="connsiteY1" fmla="*/ 1903228 h 3019646"/>
              <a:gd name="connsiteX2" fmla="*/ 244549 w 2870790"/>
              <a:gd name="connsiteY2" fmla="*/ 1903228 h 3019646"/>
              <a:gd name="connsiteX3" fmla="*/ 138223 w 2870790"/>
              <a:gd name="connsiteY3" fmla="*/ 1807535 h 3019646"/>
              <a:gd name="connsiteX4" fmla="*/ 510363 w 2870790"/>
              <a:gd name="connsiteY4" fmla="*/ 42530 h 3019646"/>
              <a:gd name="connsiteX5" fmla="*/ 893135 w 2870790"/>
              <a:gd name="connsiteY5" fmla="*/ 138223 h 3019646"/>
              <a:gd name="connsiteX6" fmla="*/ 1063256 w 2870790"/>
              <a:gd name="connsiteY6" fmla="*/ 0 h 3019646"/>
              <a:gd name="connsiteX7" fmla="*/ 1701209 w 2870790"/>
              <a:gd name="connsiteY7" fmla="*/ 170121 h 3019646"/>
              <a:gd name="connsiteX8" fmla="*/ 2020186 w 2870790"/>
              <a:gd name="connsiteY8" fmla="*/ 53162 h 3019646"/>
              <a:gd name="connsiteX9" fmla="*/ 2721935 w 2870790"/>
              <a:gd name="connsiteY9" fmla="*/ 233916 h 3019646"/>
              <a:gd name="connsiteX10" fmla="*/ 2870790 w 2870790"/>
              <a:gd name="connsiteY10" fmla="*/ 350874 h 3019646"/>
              <a:gd name="connsiteX11" fmla="*/ 2519916 w 2870790"/>
              <a:gd name="connsiteY11" fmla="*/ 2328530 h 3019646"/>
              <a:gd name="connsiteX12" fmla="*/ 2307265 w 2870790"/>
              <a:gd name="connsiteY12" fmla="*/ 2296632 h 3019646"/>
              <a:gd name="connsiteX13" fmla="*/ 2179674 w 2870790"/>
              <a:gd name="connsiteY13" fmla="*/ 3019646 h 3019646"/>
              <a:gd name="connsiteX14" fmla="*/ 0 w 2870790"/>
              <a:gd name="connsiteY14" fmla="*/ 2923953 h 301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0790" h="3019646">
                <a:moveTo>
                  <a:pt x="0" y="2923953"/>
                </a:moveTo>
                <a:lnTo>
                  <a:pt x="244549" y="1903228"/>
                </a:lnTo>
                <a:lnTo>
                  <a:pt x="244549" y="1903228"/>
                </a:lnTo>
                <a:lnTo>
                  <a:pt x="138223" y="1807535"/>
                </a:lnTo>
                <a:lnTo>
                  <a:pt x="510363" y="42530"/>
                </a:lnTo>
                <a:lnTo>
                  <a:pt x="893135" y="138223"/>
                </a:lnTo>
                <a:lnTo>
                  <a:pt x="1063256" y="0"/>
                </a:lnTo>
                <a:lnTo>
                  <a:pt x="1701209" y="170121"/>
                </a:lnTo>
                <a:lnTo>
                  <a:pt x="2020186" y="53162"/>
                </a:lnTo>
                <a:lnTo>
                  <a:pt x="2721935" y="233916"/>
                </a:lnTo>
                <a:lnTo>
                  <a:pt x="2870790" y="350874"/>
                </a:lnTo>
                <a:lnTo>
                  <a:pt x="2519916" y="2328530"/>
                </a:lnTo>
                <a:lnTo>
                  <a:pt x="2307265" y="2296632"/>
                </a:lnTo>
                <a:lnTo>
                  <a:pt x="2179674" y="3019646"/>
                </a:lnTo>
                <a:lnTo>
                  <a:pt x="0" y="2923953"/>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9516140" y="3519377"/>
            <a:ext cx="1616148" cy="2870790"/>
          </a:xfrm>
          <a:custGeom>
            <a:avLst/>
            <a:gdLst>
              <a:gd name="connsiteX0" fmla="*/ 265813 w 1616148"/>
              <a:gd name="connsiteY0" fmla="*/ 1786270 h 2870790"/>
              <a:gd name="connsiteX1" fmla="*/ 404037 w 1616148"/>
              <a:gd name="connsiteY1" fmla="*/ 1828800 h 2870790"/>
              <a:gd name="connsiteX2" fmla="*/ 425302 w 1616148"/>
              <a:gd name="connsiteY2" fmla="*/ 1711842 h 2870790"/>
              <a:gd name="connsiteX3" fmla="*/ 478465 w 1616148"/>
              <a:gd name="connsiteY3" fmla="*/ 1658679 h 2870790"/>
              <a:gd name="connsiteX4" fmla="*/ 308344 w 1616148"/>
              <a:gd name="connsiteY4" fmla="*/ 1552353 h 2870790"/>
              <a:gd name="connsiteX5" fmla="*/ 552893 w 1616148"/>
              <a:gd name="connsiteY5" fmla="*/ 191386 h 2870790"/>
              <a:gd name="connsiteX6" fmla="*/ 1020725 w 1616148"/>
              <a:gd name="connsiteY6" fmla="*/ 191386 h 2870790"/>
              <a:gd name="connsiteX7" fmla="*/ 1031358 w 1616148"/>
              <a:gd name="connsiteY7" fmla="*/ 106325 h 2870790"/>
              <a:gd name="connsiteX8" fmla="*/ 1180213 w 1616148"/>
              <a:gd name="connsiteY8" fmla="*/ 106325 h 2870790"/>
              <a:gd name="connsiteX9" fmla="*/ 1212111 w 1616148"/>
              <a:gd name="connsiteY9" fmla="*/ 31897 h 2870790"/>
              <a:gd name="connsiteX10" fmla="*/ 1605516 w 1616148"/>
              <a:gd name="connsiteY10" fmla="*/ 0 h 2870790"/>
              <a:gd name="connsiteX11" fmla="*/ 1616148 w 1616148"/>
              <a:gd name="connsiteY11" fmla="*/ 2870790 h 2870790"/>
              <a:gd name="connsiteX12" fmla="*/ 233916 w 1616148"/>
              <a:gd name="connsiteY12" fmla="*/ 2711302 h 2870790"/>
              <a:gd name="connsiteX13" fmla="*/ 212651 w 1616148"/>
              <a:gd name="connsiteY13" fmla="*/ 2636874 h 2870790"/>
              <a:gd name="connsiteX14" fmla="*/ 85060 w 1616148"/>
              <a:gd name="connsiteY14" fmla="*/ 2477386 h 2870790"/>
              <a:gd name="connsiteX15" fmla="*/ 0 w 1616148"/>
              <a:gd name="connsiteY15" fmla="*/ 2264735 h 2870790"/>
              <a:gd name="connsiteX16" fmla="*/ 10632 w 1616148"/>
              <a:gd name="connsiteY16" fmla="*/ 2105246 h 2870790"/>
              <a:gd name="connsiteX17" fmla="*/ 212651 w 1616148"/>
              <a:gd name="connsiteY17" fmla="*/ 2126511 h 2870790"/>
              <a:gd name="connsiteX18" fmla="*/ 265813 w 1616148"/>
              <a:gd name="connsiteY18" fmla="*/ 1786270 h 28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6148" h="2870790">
                <a:moveTo>
                  <a:pt x="265813" y="1786270"/>
                </a:moveTo>
                <a:lnTo>
                  <a:pt x="404037" y="1828800"/>
                </a:lnTo>
                <a:lnTo>
                  <a:pt x="425302" y="1711842"/>
                </a:lnTo>
                <a:lnTo>
                  <a:pt x="478465" y="1658679"/>
                </a:lnTo>
                <a:lnTo>
                  <a:pt x="308344" y="1552353"/>
                </a:lnTo>
                <a:lnTo>
                  <a:pt x="552893" y="191386"/>
                </a:lnTo>
                <a:lnTo>
                  <a:pt x="1020725" y="191386"/>
                </a:lnTo>
                <a:lnTo>
                  <a:pt x="1031358" y="106325"/>
                </a:lnTo>
                <a:lnTo>
                  <a:pt x="1180213" y="106325"/>
                </a:lnTo>
                <a:lnTo>
                  <a:pt x="1212111" y="31897"/>
                </a:lnTo>
                <a:lnTo>
                  <a:pt x="1605516" y="0"/>
                </a:lnTo>
                <a:lnTo>
                  <a:pt x="1616148" y="2870790"/>
                </a:lnTo>
                <a:lnTo>
                  <a:pt x="233916" y="2711302"/>
                </a:lnTo>
                <a:lnTo>
                  <a:pt x="212651" y="2636874"/>
                </a:lnTo>
                <a:lnTo>
                  <a:pt x="85060" y="2477386"/>
                </a:lnTo>
                <a:lnTo>
                  <a:pt x="0" y="2264735"/>
                </a:lnTo>
                <a:lnTo>
                  <a:pt x="10632" y="2105246"/>
                </a:lnTo>
                <a:lnTo>
                  <a:pt x="212651" y="2126511"/>
                </a:lnTo>
                <a:lnTo>
                  <a:pt x="265813" y="178627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5465135" y="3519377"/>
            <a:ext cx="574158" cy="231789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Connector 151"/>
          <p:cNvCxnSpPr>
            <a:endCxn id="17" idx="12"/>
          </p:cNvCxnSpPr>
          <p:nvPr/>
        </p:nvCxnSpPr>
        <p:spPr>
          <a:xfrm flipH="1" flipV="1">
            <a:off x="4667693" y="5645888"/>
            <a:ext cx="797442"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p:cNvCxnSpPr/>
          <p:nvPr/>
        </p:nvCxnSpPr>
        <p:spPr>
          <a:xfrm flipH="1" flipV="1">
            <a:off x="5922335" y="4019108"/>
            <a:ext cx="1562986" cy="30834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Straight Connector 153"/>
          <p:cNvCxnSpPr/>
          <p:nvPr/>
        </p:nvCxnSpPr>
        <p:spPr>
          <a:xfrm flipH="1">
            <a:off x="6900530" y="3715175"/>
            <a:ext cx="42530" cy="3039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p:cNvCxnSpPr/>
          <p:nvPr/>
        </p:nvCxnSpPr>
        <p:spPr>
          <a:xfrm>
            <a:off x="2806995" y="4253023"/>
            <a:ext cx="1552354" cy="3402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Straight Connector 155"/>
          <p:cNvCxnSpPr>
            <a:stCxn id="18" idx="1"/>
          </p:cNvCxnSpPr>
          <p:nvPr/>
        </p:nvCxnSpPr>
        <p:spPr>
          <a:xfrm flipH="1">
            <a:off x="4529659" y="3965944"/>
            <a:ext cx="361318" cy="62732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Straight Connector 156"/>
          <p:cNvCxnSpPr/>
          <p:nvPr/>
        </p:nvCxnSpPr>
        <p:spPr>
          <a:xfrm flipH="1" flipV="1">
            <a:off x="4559410" y="4756071"/>
            <a:ext cx="7090" cy="3934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Straight Connector 157"/>
          <p:cNvCxnSpPr/>
          <p:nvPr/>
        </p:nvCxnSpPr>
        <p:spPr>
          <a:xfrm flipV="1">
            <a:off x="4268809" y="5147267"/>
            <a:ext cx="299900" cy="115894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Straight Connector 159"/>
          <p:cNvCxnSpPr/>
          <p:nvPr/>
        </p:nvCxnSpPr>
        <p:spPr>
          <a:xfrm flipV="1">
            <a:off x="2471055" y="4678326"/>
            <a:ext cx="782509" cy="196702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Straight Connector 164"/>
          <p:cNvCxnSpPr/>
          <p:nvPr/>
        </p:nvCxnSpPr>
        <p:spPr>
          <a:xfrm>
            <a:off x="3168502" y="4327451"/>
            <a:ext cx="85062" cy="35087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Straight Connector 168"/>
          <p:cNvCxnSpPr/>
          <p:nvPr/>
        </p:nvCxnSpPr>
        <p:spPr>
          <a:xfrm flipV="1">
            <a:off x="7136076" y="4274287"/>
            <a:ext cx="62167" cy="35087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Straight Connector 171"/>
          <p:cNvCxnSpPr/>
          <p:nvPr/>
        </p:nvCxnSpPr>
        <p:spPr>
          <a:xfrm flipH="1" flipV="1">
            <a:off x="7145893" y="4635795"/>
            <a:ext cx="252452" cy="425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Straight Connector 175"/>
          <p:cNvCxnSpPr/>
          <p:nvPr/>
        </p:nvCxnSpPr>
        <p:spPr>
          <a:xfrm flipH="1" flipV="1">
            <a:off x="7485321" y="5454502"/>
            <a:ext cx="818707"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p:cNvCxnSpPr/>
          <p:nvPr/>
        </p:nvCxnSpPr>
        <p:spPr>
          <a:xfrm flipH="1">
            <a:off x="8304029" y="4575544"/>
            <a:ext cx="152400" cy="10313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p:cNvCxnSpPr/>
          <p:nvPr/>
        </p:nvCxnSpPr>
        <p:spPr>
          <a:xfrm flipV="1">
            <a:off x="8304028" y="3519377"/>
            <a:ext cx="152401" cy="8080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p:cNvCxnSpPr/>
          <p:nvPr/>
        </p:nvCxnSpPr>
        <p:spPr>
          <a:xfrm flipH="1" flipV="1">
            <a:off x="8456428" y="3530009"/>
            <a:ext cx="985284" cy="23530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p:cNvCxnSpPr/>
          <p:nvPr/>
        </p:nvCxnSpPr>
        <p:spPr>
          <a:xfrm flipH="1" flipV="1">
            <a:off x="8304028" y="4327451"/>
            <a:ext cx="308344" cy="9569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p:cNvCxnSpPr/>
          <p:nvPr/>
        </p:nvCxnSpPr>
        <p:spPr>
          <a:xfrm flipH="1">
            <a:off x="8458200" y="4449723"/>
            <a:ext cx="153286" cy="779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Straight Connector 193"/>
          <p:cNvCxnSpPr/>
          <p:nvPr/>
        </p:nvCxnSpPr>
        <p:spPr>
          <a:xfrm flipV="1">
            <a:off x="8123274" y="4527697"/>
            <a:ext cx="333154" cy="239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p:cNvCxnSpPr/>
          <p:nvPr/>
        </p:nvCxnSpPr>
        <p:spPr>
          <a:xfrm>
            <a:off x="7985051" y="5156793"/>
            <a:ext cx="304800" cy="45010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p:cNvCxnSpPr/>
          <p:nvPr/>
        </p:nvCxnSpPr>
        <p:spPr>
          <a:xfrm flipV="1">
            <a:off x="7985051" y="4539659"/>
            <a:ext cx="138223" cy="61713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p:cNvCxnSpPr/>
          <p:nvPr/>
        </p:nvCxnSpPr>
        <p:spPr>
          <a:xfrm>
            <a:off x="7527851" y="5091223"/>
            <a:ext cx="457200" cy="6556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p:cNvCxnSpPr/>
          <p:nvPr/>
        </p:nvCxnSpPr>
        <p:spPr>
          <a:xfrm flipH="1">
            <a:off x="7485321" y="5091223"/>
            <a:ext cx="42530" cy="3632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p:cNvCxnSpPr/>
          <p:nvPr/>
        </p:nvCxnSpPr>
        <p:spPr>
          <a:xfrm flipV="1">
            <a:off x="7953152" y="3327991"/>
            <a:ext cx="255182" cy="11997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p:cNvCxnSpPr/>
          <p:nvPr/>
        </p:nvCxnSpPr>
        <p:spPr>
          <a:xfrm flipV="1">
            <a:off x="7985051" y="4364664"/>
            <a:ext cx="311885" cy="1382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p:cNvCxnSpPr>
            <a:endCxn id="20" idx="6"/>
          </p:cNvCxnSpPr>
          <p:nvPr/>
        </p:nvCxnSpPr>
        <p:spPr>
          <a:xfrm flipH="1" flipV="1">
            <a:off x="10536865" y="3710763"/>
            <a:ext cx="116958" cy="5422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Straight Connector 218"/>
          <p:cNvCxnSpPr/>
          <p:nvPr/>
        </p:nvCxnSpPr>
        <p:spPr>
          <a:xfrm flipV="1">
            <a:off x="10409274" y="4270745"/>
            <a:ext cx="244549" cy="5774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Straight Connector 221"/>
          <p:cNvCxnSpPr/>
          <p:nvPr/>
        </p:nvCxnSpPr>
        <p:spPr>
          <a:xfrm>
            <a:off x="9877647" y="4678326"/>
            <a:ext cx="531627" cy="1594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p:cNvCxnSpPr/>
          <p:nvPr/>
        </p:nvCxnSpPr>
        <p:spPr>
          <a:xfrm flipH="1" flipV="1">
            <a:off x="10409274" y="4837814"/>
            <a:ext cx="127591" cy="265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Straight Connector 227"/>
          <p:cNvCxnSpPr/>
          <p:nvPr/>
        </p:nvCxnSpPr>
        <p:spPr>
          <a:xfrm flipH="1">
            <a:off x="10473069" y="4864395"/>
            <a:ext cx="58479" cy="40846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Straight Connector 230"/>
          <p:cNvCxnSpPr>
            <a:stCxn id="20" idx="3"/>
          </p:cNvCxnSpPr>
          <p:nvPr/>
        </p:nvCxnSpPr>
        <p:spPr>
          <a:xfrm>
            <a:off x="9994605" y="5178056"/>
            <a:ext cx="478464" cy="948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Straight Connector 233"/>
          <p:cNvCxnSpPr/>
          <p:nvPr/>
        </p:nvCxnSpPr>
        <p:spPr>
          <a:xfrm flipH="1">
            <a:off x="10579397" y="4433777"/>
            <a:ext cx="435935" cy="44125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Straight Connector 236"/>
          <p:cNvCxnSpPr/>
          <p:nvPr/>
        </p:nvCxnSpPr>
        <p:spPr>
          <a:xfrm flipH="1" flipV="1">
            <a:off x="10653823" y="4270745"/>
            <a:ext cx="513910" cy="939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Straight Connector 239"/>
          <p:cNvCxnSpPr>
            <a:endCxn id="20" idx="7"/>
          </p:cNvCxnSpPr>
          <p:nvPr/>
        </p:nvCxnSpPr>
        <p:spPr>
          <a:xfrm flipH="1" flipV="1">
            <a:off x="10547498" y="3625702"/>
            <a:ext cx="584790" cy="1608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p:cNvCxnSpPr/>
          <p:nvPr/>
        </p:nvCxnSpPr>
        <p:spPr>
          <a:xfrm flipH="1" flipV="1">
            <a:off x="10069034" y="5518296"/>
            <a:ext cx="1119965" cy="2870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Straight Connector 245"/>
          <p:cNvCxnSpPr/>
          <p:nvPr/>
        </p:nvCxnSpPr>
        <p:spPr>
          <a:xfrm flipH="1" flipV="1">
            <a:off x="10473070" y="5272862"/>
            <a:ext cx="499730" cy="4687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p:cNvCxnSpPr/>
          <p:nvPr/>
        </p:nvCxnSpPr>
        <p:spPr>
          <a:xfrm flipV="1">
            <a:off x="9909546" y="5518296"/>
            <a:ext cx="191387" cy="112705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Straight Connector 252"/>
          <p:cNvCxnSpPr/>
          <p:nvPr/>
        </p:nvCxnSpPr>
        <p:spPr>
          <a:xfrm>
            <a:off x="4359350" y="4559485"/>
            <a:ext cx="155945"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Straight Connector 255"/>
          <p:cNvCxnSpPr/>
          <p:nvPr/>
        </p:nvCxnSpPr>
        <p:spPr>
          <a:xfrm flipH="1">
            <a:off x="4328578" y="4542765"/>
            <a:ext cx="30771"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Straight Connector 260"/>
          <p:cNvCxnSpPr/>
          <p:nvPr/>
        </p:nvCxnSpPr>
        <p:spPr>
          <a:xfrm flipH="1">
            <a:off x="4480978" y="4592755"/>
            <a:ext cx="30771"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Straight Connector 261"/>
          <p:cNvCxnSpPr/>
          <p:nvPr/>
        </p:nvCxnSpPr>
        <p:spPr>
          <a:xfrm>
            <a:off x="4336190" y="4711885"/>
            <a:ext cx="155945"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Straight Connector 263"/>
          <p:cNvCxnSpPr/>
          <p:nvPr/>
        </p:nvCxnSpPr>
        <p:spPr>
          <a:xfrm flipH="1" flipV="1">
            <a:off x="4496363" y="4745666"/>
            <a:ext cx="66592" cy="1040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Straight Connector 266"/>
          <p:cNvCxnSpPr/>
          <p:nvPr/>
        </p:nvCxnSpPr>
        <p:spPr>
          <a:xfrm flipH="1">
            <a:off x="4511749" y="4593265"/>
            <a:ext cx="60251" cy="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Straight Connector 270"/>
          <p:cNvCxnSpPr/>
          <p:nvPr/>
        </p:nvCxnSpPr>
        <p:spPr>
          <a:xfrm flipV="1">
            <a:off x="7283302" y="5468680"/>
            <a:ext cx="202019" cy="8470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Straight Connector 273"/>
          <p:cNvCxnSpPr/>
          <p:nvPr/>
        </p:nvCxnSpPr>
        <p:spPr>
          <a:xfrm flipH="1">
            <a:off x="9441713" y="3661128"/>
            <a:ext cx="221666" cy="10418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p:cNvCxnSpPr/>
          <p:nvPr/>
        </p:nvCxnSpPr>
        <p:spPr>
          <a:xfrm>
            <a:off x="9663379" y="3661128"/>
            <a:ext cx="226843" cy="60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p:cNvCxnSpPr/>
          <p:nvPr/>
        </p:nvCxnSpPr>
        <p:spPr>
          <a:xfrm flipV="1">
            <a:off x="9612173" y="3927844"/>
            <a:ext cx="153619" cy="102692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p:cNvCxnSpPr/>
          <p:nvPr/>
        </p:nvCxnSpPr>
        <p:spPr>
          <a:xfrm flipH="1">
            <a:off x="9764573" y="3847795"/>
            <a:ext cx="251298" cy="8004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p:cNvCxnSpPr/>
          <p:nvPr/>
        </p:nvCxnSpPr>
        <p:spPr>
          <a:xfrm flipH="1">
            <a:off x="9612173" y="4864395"/>
            <a:ext cx="216819" cy="903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p:cNvCxnSpPr/>
          <p:nvPr/>
        </p:nvCxnSpPr>
        <p:spPr>
          <a:xfrm flipV="1">
            <a:off x="6943060" y="3681418"/>
            <a:ext cx="224099" cy="337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p:cNvCxnSpPr/>
          <p:nvPr/>
        </p:nvCxnSpPr>
        <p:spPr>
          <a:xfrm flipH="1" flipV="1">
            <a:off x="6810153" y="3615766"/>
            <a:ext cx="132907" cy="907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p:cNvCxnSpPr/>
          <p:nvPr/>
        </p:nvCxnSpPr>
        <p:spPr>
          <a:xfrm flipH="1" flipV="1">
            <a:off x="6750050" y="3715176"/>
            <a:ext cx="150480" cy="30436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p:cNvCxnSpPr/>
          <p:nvPr/>
        </p:nvCxnSpPr>
        <p:spPr>
          <a:xfrm flipH="1">
            <a:off x="6762751" y="3563974"/>
            <a:ext cx="30050"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p:cNvCxnSpPr/>
          <p:nvPr/>
        </p:nvCxnSpPr>
        <p:spPr>
          <a:xfrm flipH="1">
            <a:off x="7181851" y="3684624"/>
            <a:ext cx="30050"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Straight Connector 305"/>
          <p:cNvCxnSpPr/>
          <p:nvPr/>
        </p:nvCxnSpPr>
        <p:spPr>
          <a:xfrm flipV="1">
            <a:off x="6921795" y="3847796"/>
            <a:ext cx="260056" cy="16207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Connector 311"/>
          <p:cNvCxnSpPr/>
          <p:nvPr/>
        </p:nvCxnSpPr>
        <p:spPr>
          <a:xfrm flipH="1">
            <a:off x="9828992" y="3727876"/>
            <a:ext cx="61230" cy="12065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Connector 314"/>
          <p:cNvCxnSpPr/>
          <p:nvPr/>
        </p:nvCxnSpPr>
        <p:spPr>
          <a:xfrm>
            <a:off x="9828992" y="3847795"/>
            <a:ext cx="80554" cy="400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 name="Straight Connector 317"/>
          <p:cNvCxnSpPr/>
          <p:nvPr/>
        </p:nvCxnSpPr>
        <p:spPr>
          <a:xfrm flipH="1">
            <a:off x="9086850" y="3727876"/>
            <a:ext cx="215900" cy="6032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Straight Connector 320"/>
          <p:cNvCxnSpPr>
            <a:endCxn id="20" idx="5"/>
          </p:cNvCxnSpPr>
          <p:nvPr/>
        </p:nvCxnSpPr>
        <p:spPr>
          <a:xfrm flipV="1">
            <a:off x="9890222" y="3710763"/>
            <a:ext cx="178811" cy="1114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4" name="Straight Connector 323"/>
          <p:cNvCxnSpPr>
            <a:stCxn id="17" idx="17"/>
          </p:cNvCxnSpPr>
          <p:nvPr/>
        </p:nvCxnSpPr>
        <p:spPr>
          <a:xfrm>
            <a:off x="5284381" y="4678326"/>
            <a:ext cx="166577" cy="725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7" name="Straight Connector 326"/>
          <p:cNvCxnSpPr/>
          <p:nvPr/>
        </p:nvCxnSpPr>
        <p:spPr>
          <a:xfrm flipH="1">
            <a:off x="5284381" y="4758070"/>
            <a:ext cx="152400" cy="4673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Straight Connector 329"/>
          <p:cNvCxnSpPr>
            <a:endCxn id="17" idx="14"/>
          </p:cNvCxnSpPr>
          <p:nvPr/>
        </p:nvCxnSpPr>
        <p:spPr>
          <a:xfrm flipH="1" flipV="1">
            <a:off x="5029200" y="5146158"/>
            <a:ext cx="279990" cy="7930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p:cNvSpPr/>
          <p:nvPr/>
        </p:nvSpPr>
        <p:spPr>
          <a:xfrm>
            <a:off x="0" y="0"/>
            <a:ext cx="2689752" cy="61828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44263" y="3156283"/>
            <a:ext cx="2279791"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b="1" dirty="0" smtClean="0">
                <a:solidFill>
                  <a:schemeClr val="bg1"/>
                </a:solidFill>
              </a:rPr>
              <a:t>Object</a:t>
            </a:r>
            <a:r>
              <a:rPr lang="en-US" sz="1700" b="1" dirty="0">
                <a:solidFill>
                  <a:schemeClr val="bg1"/>
                </a:solidFill>
              </a:rPr>
              <a:t> </a:t>
            </a:r>
            <a:r>
              <a:rPr lang="en-US" sz="1700" b="1" dirty="0" smtClean="0">
                <a:solidFill>
                  <a:schemeClr val="bg1"/>
                </a:solidFill>
              </a:rPr>
              <a:t>Classification</a:t>
            </a:r>
          </a:p>
        </p:txBody>
      </p:sp>
      <p:sp>
        <p:nvSpPr>
          <p:cNvPr id="50" name="TextBox 49"/>
          <p:cNvSpPr txBox="1"/>
          <p:nvPr/>
        </p:nvSpPr>
        <p:spPr>
          <a:xfrm>
            <a:off x="145865" y="5474400"/>
            <a:ext cx="2278189"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Localization/Mapping</a:t>
            </a:r>
          </a:p>
        </p:txBody>
      </p:sp>
      <p:sp>
        <p:nvSpPr>
          <p:cNvPr id="52" name="TextBox 51"/>
          <p:cNvSpPr txBox="1"/>
          <p:nvPr/>
        </p:nvSpPr>
        <p:spPr>
          <a:xfrm>
            <a:off x="378365" y="4643385"/>
            <a:ext cx="2045689"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Collision Avoidance</a:t>
            </a:r>
          </a:p>
        </p:txBody>
      </p:sp>
      <p:sp>
        <p:nvSpPr>
          <p:cNvPr id="58" name="TextBox 57"/>
          <p:cNvSpPr txBox="1"/>
          <p:nvPr/>
        </p:nvSpPr>
        <p:spPr>
          <a:xfrm>
            <a:off x="476918" y="5058893"/>
            <a:ext cx="1947136"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3D Reconstruction</a:t>
            </a:r>
          </a:p>
        </p:txBody>
      </p:sp>
      <p:sp>
        <p:nvSpPr>
          <p:cNvPr id="69" name="TextBox 68"/>
          <p:cNvSpPr txBox="1"/>
          <p:nvPr/>
        </p:nvSpPr>
        <p:spPr>
          <a:xfrm>
            <a:off x="904086" y="3735812"/>
            <a:ext cx="1519968"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Segmentation</a:t>
            </a:r>
          </a:p>
        </p:txBody>
      </p:sp>
      <p:cxnSp>
        <p:nvCxnSpPr>
          <p:cNvPr id="344" name="Straight Connector 343"/>
          <p:cNvCxnSpPr/>
          <p:nvPr/>
        </p:nvCxnSpPr>
        <p:spPr>
          <a:xfrm flipV="1">
            <a:off x="2456482" y="4648945"/>
            <a:ext cx="1965960" cy="572496"/>
          </a:xfrm>
          <a:prstGeom prst="line">
            <a:avLst/>
          </a:prstGeom>
          <a:solidFill>
            <a:schemeClr val="accent5">
              <a:alpha val="25000"/>
            </a:schemeClr>
          </a:solidFill>
          <a:ln w="1905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347" name="Straight Connector 346"/>
          <p:cNvCxnSpPr/>
          <p:nvPr/>
        </p:nvCxnSpPr>
        <p:spPr>
          <a:xfrm>
            <a:off x="2424054" y="3921475"/>
            <a:ext cx="916374" cy="23711"/>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pic>
        <p:nvPicPr>
          <p:cNvPr id="3" name="Picture 2"/>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5000" contrast="25000"/>
                    </a14:imgEffect>
                  </a14:imgLayer>
                </a14:imgProps>
              </a:ext>
              <a:ext uri="{28A0092B-C50C-407E-A947-70E740481C1C}">
                <a14:useLocalDpi xmlns:a14="http://schemas.microsoft.com/office/drawing/2010/main"/>
              </a:ext>
            </a:extLst>
          </a:blip>
          <a:stretch>
            <a:fillRect/>
          </a:stretch>
        </p:blipFill>
        <p:spPr>
          <a:xfrm rot="17316271">
            <a:off x="662224" y="-1782"/>
            <a:ext cx="3068362" cy="2828389"/>
          </a:xfrm>
          <a:prstGeom prst="rect">
            <a:avLst/>
          </a:prstGeom>
          <a:effectLst>
            <a:outerShdw blurRad="101600" dist="38100" dir="8100000" sx="101000" sy="101000" algn="tr" rotWithShape="0">
              <a:prstClr val="black">
                <a:alpha val="47000"/>
              </a:prstClr>
            </a:outerShdw>
          </a:effectLst>
        </p:spPr>
      </p:pic>
      <p:cxnSp>
        <p:nvCxnSpPr>
          <p:cNvPr id="92" name="Straight Connector 91"/>
          <p:cNvCxnSpPr>
            <a:stCxn id="48" idx="3"/>
          </p:cNvCxnSpPr>
          <p:nvPr/>
        </p:nvCxnSpPr>
        <p:spPr>
          <a:xfrm flipV="1">
            <a:off x="2424054" y="2980848"/>
            <a:ext cx="1468728" cy="339326"/>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grpSp>
        <p:nvGrpSpPr>
          <p:cNvPr id="23" name="Group 22"/>
          <p:cNvGrpSpPr/>
          <p:nvPr/>
        </p:nvGrpSpPr>
        <p:grpSpPr>
          <a:xfrm>
            <a:off x="2080066" y="4591235"/>
            <a:ext cx="368821" cy="1280160"/>
            <a:chOff x="2080066" y="4569463"/>
            <a:chExt cx="368821" cy="1280160"/>
          </a:xfrm>
        </p:grpSpPr>
        <p:cxnSp>
          <p:nvCxnSpPr>
            <p:cNvPr id="10" name="Straight Connector 9"/>
            <p:cNvCxnSpPr/>
            <p:nvPr/>
          </p:nvCxnSpPr>
          <p:spPr>
            <a:xfrm>
              <a:off x="2448887" y="4569463"/>
              <a:ext cx="0" cy="12801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a:off x="2262946" y="4393662"/>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a:off x="2262946" y="5658935"/>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711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NVIDIA Tools</a:t>
            </a:r>
            <a:r>
              <a:rPr lang="en-US" dirty="0" smtClean="0"/>
              <a:t/>
            </a:r>
            <a:br>
              <a:rPr lang="en-US" dirty="0" smtClean="0"/>
            </a:br>
            <a:r>
              <a:rPr lang="en-US" sz="4400" dirty="0" smtClean="0"/>
              <a:t>—</a:t>
            </a:r>
            <a:r>
              <a:rPr lang="en-US" dirty="0" smtClean="0"/>
              <a:t/>
            </a:r>
            <a:br>
              <a:rPr lang="en-US" dirty="0" smtClean="0"/>
            </a:br>
            <a:r>
              <a:rPr lang="en-US" dirty="0" smtClean="0"/>
              <a:t>Enable Rapid Development</a:t>
            </a:r>
            <a:br>
              <a:rPr lang="en-US" dirty="0" smtClean="0"/>
            </a:br>
            <a:r>
              <a:rPr lang="en-US" dirty="0" smtClean="0"/>
              <a:t>OF Autonomous systems</a:t>
            </a:r>
            <a:endParaRPr lang="en-US" dirty="0"/>
          </a:p>
        </p:txBody>
      </p:sp>
    </p:spTree>
    <p:extLst>
      <p:ext uri="{BB962C8B-B14F-4D97-AF65-F5344CB8AC3E}">
        <p14:creationId xmlns:p14="http://schemas.microsoft.com/office/powerpoint/2010/main" val="182398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9694423" y="4908510"/>
            <a:ext cx="949224" cy="51342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96918" y="1561215"/>
            <a:ext cx="2677911" cy="3022131"/>
          </a:xfrm>
          <a:prstGeom prst="rect">
            <a:avLst/>
          </a:prstGeom>
          <a:ln>
            <a:solidFill>
              <a:schemeClr val="bg2">
                <a:lumMod val="75000"/>
              </a:schemeClr>
            </a:solidFill>
          </a:ln>
        </p:spPr>
      </p:pic>
      <p:sp>
        <p:nvSpPr>
          <p:cNvPr id="17" name="Rectangle 16"/>
          <p:cNvSpPr/>
          <p:nvPr/>
        </p:nvSpPr>
        <p:spPr>
          <a:xfrm>
            <a:off x="8186059" y="1214512"/>
            <a:ext cx="2688771" cy="47612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l="1984" t="401" r="1588" b="28983"/>
          <a:stretch/>
        </p:blipFill>
        <p:spPr>
          <a:xfrm>
            <a:off x="2699651" y="1216818"/>
            <a:ext cx="2645221" cy="3369695"/>
          </a:xfrm>
          <a:prstGeom prst="rect">
            <a:avLst/>
          </a:prstGeom>
          <a:ln>
            <a:solidFill>
              <a:schemeClr val="bg2">
                <a:lumMod val="75000"/>
              </a:schemeClr>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l="1587" t="10206" r="1984" b="19112"/>
          <a:stretch/>
        </p:blipFill>
        <p:spPr>
          <a:xfrm>
            <a:off x="3" y="1211942"/>
            <a:ext cx="2645225" cy="3374571"/>
          </a:xfrm>
          <a:prstGeom prst="rect">
            <a:avLst/>
          </a:prstGeom>
          <a:ln>
            <a:solidFill>
              <a:schemeClr val="bg2">
                <a:lumMod val="75000"/>
              </a:schemeClr>
            </a:solidFill>
          </a:ln>
        </p:spPr>
      </p:pic>
      <p:sp>
        <p:nvSpPr>
          <p:cNvPr id="64" name="Title 1"/>
          <p:cNvSpPr>
            <a:spLocks noGrp="1"/>
          </p:cNvSpPr>
          <p:nvPr>
            <p:ph type="title"/>
          </p:nvPr>
        </p:nvSpPr>
        <p:spPr>
          <a:xfrm>
            <a:off x="498348" y="437933"/>
            <a:ext cx="9976104" cy="590931"/>
          </a:xfrm>
        </p:spPr>
        <p:txBody>
          <a:bodyPr/>
          <a:lstStyle/>
          <a:p>
            <a:r>
              <a:rPr lang="en-US" dirty="0" smtClean="0"/>
              <a:t>Jetson Linux SDK</a:t>
            </a:r>
            <a:endParaRPr lang="en-US"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3542" y="5032892"/>
            <a:ext cx="1017941" cy="531315"/>
          </a:xfrm>
          <a:prstGeom prst="rect">
            <a:avLst/>
          </a:prstGeom>
          <a:noFill/>
          <a:ln>
            <a:noFill/>
          </a:ln>
        </p:spPr>
      </p:pic>
      <p:sp>
        <p:nvSpPr>
          <p:cNvPr id="4" name="Rectangle 3"/>
          <p:cNvSpPr/>
          <p:nvPr/>
        </p:nvSpPr>
        <p:spPr>
          <a:xfrm>
            <a:off x="8186058" y="1637988"/>
            <a:ext cx="2688771" cy="114429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8440863" y="4908464"/>
            <a:ext cx="1200182" cy="51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8196918" y="5531607"/>
            <a:ext cx="267791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smtClean="0">
                <a:solidFill>
                  <a:schemeClr val="bg1"/>
                </a:solidFill>
                <a:latin typeface="Trebuchet MS" panose="020B0603020202020204" pitchFamily="34" charset="0"/>
              </a:rPr>
              <a:t>Debugger | Profiler | System Trace</a:t>
            </a:r>
          </a:p>
        </p:txBody>
      </p:sp>
      <p:sp>
        <p:nvSpPr>
          <p:cNvPr id="37" name="TextBox 36"/>
          <p:cNvSpPr txBox="1"/>
          <p:nvPr/>
        </p:nvSpPr>
        <p:spPr>
          <a:xfrm>
            <a:off x="9681122" y="4982769"/>
            <a:ext cx="975827" cy="369332"/>
          </a:xfrm>
          <a:prstGeom prst="rect">
            <a:avLst/>
          </a:prstGeom>
          <a:noFill/>
        </p:spPr>
        <p:txBody>
          <a:bodyPr wrap="square" rtlCol="0" anchor="ctr">
            <a:spAutoFit/>
          </a:bodyPr>
          <a:lstStyle/>
          <a:p>
            <a:pPr algn="ctr">
              <a:lnSpc>
                <a:spcPct val="90000"/>
              </a:lnSpc>
            </a:pPr>
            <a:r>
              <a:rPr lang="en-US" sz="1400" b="1" dirty="0" smtClean="0">
                <a:solidFill>
                  <a:schemeClr val="bg1"/>
                </a:solidFill>
                <a:latin typeface="Trebuchet MS" panose="020B0603020202020204" pitchFamily="34" charset="0"/>
              </a:rPr>
              <a:t>NVTX</a:t>
            </a:r>
          </a:p>
          <a:p>
            <a:pPr algn="ctr">
              <a:lnSpc>
                <a:spcPct val="90000"/>
              </a:lnSpc>
            </a:pPr>
            <a:r>
              <a:rPr lang="en-US" sz="600" dirty="0" smtClean="0">
                <a:solidFill>
                  <a:schemeClr val="bg1"/>
                </a:solidFill>
                <a:latin typeface="Trebuchet MS" panose="020B0603020202020204" pitchFamily="34" charset="0"/>
              </a:rPr>
              <a:t>NVIDIA Tools </a:t>
            </a:r>
            <a:r>
              <a:rPr lang="en-US" sz="600" dirty="0" err="1" smtClean="0">
                <a:solidFill>
                  <a:schemeClr val="bg1"/>
                </a:solidFill>
                <a:latin typeface="Trebuchet MS" panose="020B0603020202020204" pitchFamily="34" charset="0"/>
              </a:rPr>
              <a:t>eXtension</a:t>
            </a:r>
            <a:endParaRPr lang="en-US" sz="600" dirty="0" smtClean="0">
              <a:solidFill>
                <a:schemeClr val="bg1"/>
              </a:solidFill>
              <a:latin typeface="Trebuchet MS" panose="020B0603020202020204" pitchFamily="34" charset="0"/>
            </a:endParaRPr>
          </a:p>
        </p:txBody>
      </p:sp>
      <p:sp>
        <p:nvSpPr>
          <p:cNvPr id="43" name="Rectangle 42"/>
          <p:cNvSpPr/>
          <p:nvPr/>
        </p:nvSpPr>
        <p:spPr>
          <a:xfrm>
            <a:off x="1" y="1211942"/>
            <a:ext cx="2645228" cy="831690"/>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721032" y="1690635"/>
            <a:ext cx="2623462"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699269" y="1211942"/>
            <a:ext cx="2645224"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0" y="1352829"/>
            <a:ext cx="269966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latin typeface="Trebuchet MS" panose="020B0603020202020204" pitchFamily="34" charset="0"/>
              </a:rPr>
              <a:t>Deep Learning and </a:t>
            </a:r>
          </a:p>
          <a:p>
            <a:pPr algn="ctr">
              <a:lnSpc>
                <a:spcPct val="90000"/>
              </a:lnSpc>
            </a:pPr>
            <a:r>
              <a:rPr lang="en-US" dirty="0" smtClean="0">
                <a:solidFill>
                  <a:schemeClr val="tx1"/>
                </a:solidFill>
                <a:latin typeface="Trebuchet MS" panose="020B0603020202020204" pitchFamily="34" charset="0"/>
              </a:rPr>
              <a:t>Computer Vision</a:t>
            </a:r>
          </a:p>
        </p:txBody>
      </p:sp>
      <p:sp>
        <p:nvSpPr>
          <p:cNvPr id="75" name="TextBox 74"/>
          <p:cNvSpPr txBox="1"/>
          <p:nvPr/>
        </p:nvSpPr>
        <p:spPr>
          <a:xfrm>
            <a:off x="2667001" y="1357704"/>
            <a:ext cx="272142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latin typeface="Trebuchet MS" panose="020B0603020202020204" pitchFamily="34" charset="0"/>
              </a:rPr>
              <a:t>GPU Compute</a:t>
            </a:r>
          </a:p>
        </p:txBody>
      </p:sp>
      <p:sp>
        <p:nvSpPr>
          <p:cNvPr id="31" name="TextBox 30"/>
          <p:cNvSpPr txBox="1"/>
          <p:nvPr/>
        </p:nvSpPr>
        <p:spPr>
          <a:xfrm>
            <a:off x="8142512" y="1320564"/>
            <a:ext cx="27323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latin typeface="Trebuchet MS" panose="020B0603020202020204" pitchFamily="34" charset="0"/>
              </a:rPr>
              <a:t>Developer Tools</a:t>
            </a:r>
          </a:p>
        </p:txBody>
      </p:sp>
      <p:sp>
        <p:nvSpPr>
          <p:cNvPr id="13" name="Rectangle 12"/>
          <p:cNvSpPr/>
          <p:nvPr/>
        </p:nvSpPr>
        <p:spPr>
          <a:xfrm>
            <a:off x="-18242" y="4696825"/>
            <a:ext cx="2663469"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98605" y="4693018"/>
            <a:ext cx="2645887"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196918" y="4693018"/>
            <a:ext cx="2677911"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1377824" y="4921714"/>
            <a:ext cx="1098564" cy="859796"/>
            <a:chOff x="4151272" y="5039726"/>
            <a:chExt cx="1098564" cy="859796"/>
          </a:xfrm>
        </p:grpSpPr>
        <p:pic>
          <p:nvPicPr>
            <p:cNvPr id="29" name="Picture 28"/>
            <p:cNvPicPr>
              <a:picLocks noChangeAspect="1"/>
            </p:cNvPicPr>
            <p:nvPr/>
          </p:nvPicPr>
          <p:blipFill rotWithShape="1">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4151272" y="5656521"/>
              <a:ext cx="1098564" cy="243001"/>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05779" y="5039726"/>
              <a:ext cx="791801" cy="588195"/>
            </a:xfrm>
            <a:prstGeom prst="rect">
              <a:avLst/>
            </a:prstGeom>
          </p:spPr>
        </p:pic>
      </p:grpSp>
      <p:grpSp>
        <p:nvGrpSpPr>
          <p:cNvPr id="26" name="Group 25"/>
          <p:cNvGrpSpPr/>
          <p:nvPr/>
        </p:nvGrpSpPr>
        <p:grpSpPr>
          <a:xfrm>
            <a:off x="3626181" y="4926589"/>
            <a:ext cx="791801" cy="750867"/>
            <a:chOff x="6467349" y="5005172"/>
            <a:chExt cx="791801" cy="750867"/>
          </a:xfrm>
        </p:grpSpPr>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640950" y="5608673"/>
              <a:ext cx="417192" cy="147366"/>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7349" y="5005172"/>
              <a:ext cx="791801" cy="588195"/>
            </a:xfrm>
            <a:prstGeom prst="rect">
              <a:avLst/>
            </a:prstGeom>
          </p:spPr>
        </p:pic>
      </p:grpSp>
      <p:pic>
        <p:nvPicPr>
          <p:cNvPr id="28" name="Picture 2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00197" y="5278572"/>
            <a:ext cx="1074984" cy="537492"/>
          </a:xfrm>
          <a:prstGeom prst="rect">
            <a:avLst/>
          </a:prstGeom>
        </p:spPr>
      </p:pic>
      <p:pic>
        <p:nvPicPr>
          <p:cNvPr id="30" name="Picture 29"/>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398533" y="1216819"/>
            <a:ext cx="2677886" cy="3366528"/>
          </a:xfrm>
          <a:prstGeom prst="rect">
            <a:avLst/>
          </a:prstGeom>
          <a:ln>
            <a:solidFill>
              <a:schemeClr val="bg2">
                <a:lumMod val="75000"/>
              </a:schemeClr>
            </a:solidFill>
          </a:ln>
        </p:spPr>
      </p:pic>
      <p:grpSp>
        <p:nvGrpSpPr>
          <p:cNvPr id="34" name="Group 33"/>
          <p:cNvGrpSpPr/>
          <p:nvPr/>
        </p:nvGrpSpPr>
        <p:grpSpPr>
          <a:xfrm>
            <a:off x="5669808" y="4943650"/>
            <a:ext cx="2135762" cy="350481"/>
            <a:chOff x="422965" y="5319266"/>
            <a:chExt cx="1781262" cy="292307"/>
          </a:xfrm>
        </p:grpSpPr>
        <p:pic>
          <p:nvPicPr>
            <p:cNvPr id="35" name="Picture 3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99609" y="5319266"/>
              <a:ext cx="704618" cy="292307"/>
            </a:xfrm>
            <a:prstGeom prst="rect">
              <a:avLst/>
            </a:prstGeom>
          </p:spPr>
        </p:pic>
        <p:pic>
          <p:nvPicPr>
            <p:cNvPr id="36" name="Picture 3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2965" y="5319266"/>
              <a:ext cx="911999" cy="286425"/>
            </a:xfrm>
            <a:prstGeom prst="rect">
              <a:avLst/>
            </a:prstGeom>
          </p:spPr>
        </p:pic>
      </p:grpSp>
      <p:sp>
        <p:nvSpPr>
          <p:cNvPr id="38" name="Rectangle 37"/>
          <p:cNvSpPr/>
          <p:nvPr/>
        </p:nvSpPr>
        <p:spPr>
          <a:xfrm>
            <a:off x="5401732" y="4693017"/>
            <a:ext cx="2671915"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388040" y="1349003"/>
            <a:ext cx="266700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latin typeface="Trebuchet MS" panose="020B0603020202020204" pitchFamily="34" charset="0"/>
              </a:rPr>
              <a:t>Graphics</a:t>
            </a:r>
          </a:p>
        </p:txBody>
      </p:sp>
    </p:spTree>
    <p:extLst>
      <p:ext uri="{BB962C8B-B14F-4D97-AF65-F5344CB8AC3E}">
        <p14:creationId xmlns:p14="http://schemas.microsoft.com/office/powerpoint/2010/main" val="7459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sz="4400" dirty="0" smtClean="0"/>
              <a:t>Jetson SDK: </a:t>
            </a:r>
            <a:r>
              <a:rPr lang="en-US" dirty="0" smtClean="0"/>
              <a:t/>
            </a:r>
            <a:br>
              <a:rPr lang="en-US" dirty="0" smtClean="0"/>
            </a:br>
            <a:r>
              <a:rPr lang="en-US" sz="2000" dirty="0" smtClean="0"/>
              <a:t>The Components</a:t>
            </a:r>
            <a:endParaRPr lang="en-US" sz="4000" dirty="0"/>
          </a:p>
        </p:txBody>
      </p:sp>
      <p:sp>
        <p:nvSpPr>
          <p:cNvPr id="10" name="TextBox 9"/>
          <p:cNvSpPr txBox="1"/>
          <p:nvPr/>
        </p:nvSpPr>
        <p:spPr>
          <a:xfrm>
            <a:off x="6708711" y="1816338"/>
            <a:ext cx="561372"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tx1"/>
                </a:solidFill>
              </a:rPr>
              <a:t>CUDA</a:t>
            </a:r>
          </a:p>
        </p:txBody>
      </p:sp>
      <p:sp>
        <p:nvSpPr>
          <p:cNvPr id="13" name="TextBox 12"/>
          <p:cNvSpPr txBox="1"/>
          <p:nvPr/>
        </p:nvSpPr>
        <p:spPr>
          <a:xfrm>
            <a:off x="9190229" y="1822954"/>
            <a:ext cx="76405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tx1"/>
                </a:solidFill>
              </a:rPr>
              <a:t>OpenGL </a:t>
            </a:r>
          </a:p>
        </p:txBody>
      </p:sp>
      <p:sp>
        <p:nvSpPr>
          <p:cNvPr id="17" name="Rectangle 16"/>
          <p:cNvSpPr/>
          <p:nvPr/>
        </p:nvSpPr>
        <p:spPr>
          <a:xfrm rot="5400000">
            <a:off x="5050999" y="625405"/>
            <a:ext cx="792977" cy="972720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83886" y="5075721"/>
            <a:ext cx="1115014" cy="809774"/>
            <a:chOff x="600252" y="1364127"/>
            <a:chExt cx="1749067" cy="1087676"/>
          </a:xfrm>
        </p:grpSpPr>
        <p:sp>
          <p:nvSpPr>
            <p:cNvPr id="19" name="Rectangle 18"/>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Isosceles Triangle 19"/>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1" name="Rectangle 20"/>
          <p:cNvSpPr/>
          <p:nvPr/>
        </p:nvSpPr>
        <p:spPr>
          <a:xfrm rot="5400000">
            <a:off x="4452134" y="324476"/>
            <a:ext cx="792977" cy="852946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87116" y="4188391"/>
            <a:ext cx="1098867" cy="797305"/>
            <a:chOff x="600252" y="1364127"/>
            <a:chExt cx="1749067" cy="1087676"/>
          </a:xfrm>
        </p:grpSpPr>
        <p:sp>
          <p:nvSpPr>
            <p:cNvPr id="23" name="Rectangle 2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Isosceles Triangle 2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607961" y="4321443"/>
            <a:ext cx="106631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Linux for </a:t>
            </a:r>
          </a:p>
          <a:p>
            <a:pPr algn="ctr">
              <a:lnSpc>
                <a:spcPct val="90000"/>
              </a:lnSpc>
            </a:pPr>
            <a:r>
              <a:rPr lang="en-US" sz="1600" dirty="0" smtClean="0">
                <a:solidFill>
                  <a:schemeClr val="tx1"/>
                </a:solidFill>
              </a:rPr>
              <a:t>Tegra</a:t>
            </a:r>
          </a:p>
        </p:txBody>
      </p:sp>
      <p:sp>
        <p:nvSpPr>
          <p:cNvPr id="31" name="Rectangle 30"/>
          <p:cNvSpPr/>
          <p:nvPr/>
        </p:nvSpPr>
        <p:spPr>
          <a:xfrm rot="5400000">
            <a:off x="2352125" y="1543721"/>
            <a:ext cx="792977" cy="432193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7116" y="3303872"/>
            <a:ext cx="1098867" cy="797305"/>
            <a:chOff x="600252" y="1364127"/>
            <a:chExt cx="1749067" cy="1087676"/>
          </a:xfrm>
        </p:grpSpPr>
        <p:sp>
          <p:nvSpPr>
            <p:cNvPr id="33" name="Rectangle 3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Isosceles Triangle 3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extBox 34"/>
          <p:cNvSpPr txBox="1"/>
          <p:nvPr/>
        </p:nvSpPr>
        <p:spPr>
          <a:xfrm>
            <a:off x="645165" y="3547720"/>
            <a:ext cx="100860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Compute</a:t>
            </a:r>
          </a:p>
        </p:txBody>
      </p:sp>
      <p:sp>
        <p:nvSpPr>
          <p:cNvPr id="44" name="Rectangle 43"/>
          <p:cNvSpPr/>
          <p:nvPr/>
        </p:nvSpPr>
        <p:spPr>
          <a:xfrm>
            <a:off x="1574274" y="5088189"/>
            <a:ext cx="8736814"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417079" y="5332040"/>
            <a:ext cx="124694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b="1" dirty="0" err="1" smtClean="0">
                <a:solidFill>
                  <a:schemeClr val="tx1"/>
                </a:solidFill>
              </a:rPr>
              <a:t>Jetson</a:t>
            </a:r>
            <a:r>
              <a:rPr lang="en-US" sz="1600" b="1" dirty="0" smtClean="0">
                <a:solidFill>
                  <a:schemeClr val="tx1"/>
                </a:solidFill>
              </a:rPr>
              <a:t> TX1</a:t>
            </a:r>
          </a:p>
        </p:txBody>
      </p:sp>
      <p:sp>
        <p:nvSpPr>
          <p:cNvPr id="50" name="Rectangle 49"/>
          <p:cNvSpPr/>
          <p:nvPr/>
        </p:nvSpPr>
        <p:spPr>
          <a:xfrm rot="5400000">
            <a:off x="6502268" y="612580"/>
            <a:ext cx="792977" cy="442919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4687391" y="2426360"/>
            <a:ext cx="1098867" cy="797305"/>
            <a:chOff x="600252" y="1364127"/>
            <a:chExt cx="1749067" cy="1087676"/>
          </a:xfrm>
        </p:grpSpPr>
        <p:sp>
          <p:nvSpPr>
            <p:cNvPr id="52" name="Rectangle 5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Isosceles Triangle 5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4" name="TextBox 53"/>
          <p:cNvSpPr txBox="1"/>
          <p:nvPr/>
        </p:nvSpPr>
        <p:spPr>
          <a:xfrm>
            <a:off x="4883001" y="2670208"/>
            <a:ext cx="72596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Vision</a:t>
            </a:r>
          </a:p>
        </p:txBody>
      </p:sp>
      <p:grpSp>
        <p:nvGrpSpPr>
          <p:cNvPr id="60" name="Group 59"/>
          <p:cNvGrpSpPr/>
          <p:nvPr/>
        </p:nvGrpSpPr>
        <p:grpSpPr>
          <a:xfrm>
            <a:off x="5774503" y="2532641"/>
            <a:ext cx="889207" cy="709686"/>
            <a:chOff x="2942975" y="2764926"/>
            <a:chExt cx="811620" cy="647763"/>
          </a:xfrm>
        </p:grpSpPr>
        <p:pic>
          <p:nvPicPr>
            <p:cNvPr id="61" name="Picture 60"/>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2942975" y="3061097"/>
              <a:ext cx="811620" cy="351592"/>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047779" y="2764926"/>
              <a:ext cx="602012" cy="292728"/>
            </a:xfrm>
            <a:prstGeom prst="rect">
              <a:avLst/>
            </a:prstGeom>
          </p:spPr>
        </p:pic>
      </p:grpSp>
      <p:pic>
        <p:nvPicPr>
          <p:cNvPr id="63" name="Picture 6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14841" y="2520536"/>
            <a:ext cx="497794" cy="613282"/>
          </a:xfrm>
          <a:prstGeom prst="rect">
            <a:avLst/>
          </a:prstGeom>
        </p:spPr>
      </p:pic>
      <p:sp>
        <p:nvSpPr>
          <p:cNvPr id="64" name="Rectangle 63"/>
          <p:cNvSpPr/>
          <p:nvPr/>
        </p:nvSpPr>
        <p:spPr>
          <a:xfrm rot="5400000">
            <a:off x="2198601" y="834111"/>
            <a:ext cx="792977" cy="3991141"/>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587116" y="2425701"/>
            <a:ext cx="1102094" cy="797305"/>
            <a:chOff x="600252" y="1364127"/>
            <a:chExt cx="1749067" cy="1087676"/>
          </a:xfrm>
        </p:grpSpPr>
        <p:sp>
          <p:nvSpPr>
            <p:cNvPr id="66" name="Rectangle 65"/>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Isosceles Triangle 66"/>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8" name="TextBox 67"/>
          <p:cNvSpPr txBox="1"/>
          <p:nvPr/>
        </p:nvSpPr>
        <p:spPr>
          <a:xfrm>
            <a:off x="664539" y="2571245"/>
            <a:ext cx="9749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Machine</a:t>
            </a:r>
          </a:p>
          <a:p>
            <a:pPr algn="ctr">
              <a:lnSpc>
                <a:spcPct val="90000"/>
              </a:lnSpc>
            </a:pPr>
            <a:r>
              <a:rPr lang="en-US" sz="1600" dirty="0" smtClean="0">
                <a:solidFill>
                  <a:schemeClr val="tx1"/>
                </a:solidFill>
              </a:rPr>
              <a:t>Learning</a:t>
            </a:r>
          </a:p>
        </p:txBody>
      </p:sp>
      <p:pic>
        <p:nvPicPr>
          <p:cNvPr id="73"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633993" y="2670208"/>
            <a:ext cx="745355" cy="34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04539" y="2614221"/>
            <a:ext cx="851400" cy="444857"/>
          </a:xfrm>
          <a:prstGeom prst="rect">
            <a:avLst/>
          </a:prstGeom>
        </p:spPr>
      </p:pic>
      <p:sp>
        <p:nvSpPr>
          <p:cNvPr id="78" name="TextBox 77"/>
          <p:cNvSpPr txBox="1"/>
          <p:nvPr/>
        </p:nvSpPr>
        <p:spPr>
          <a:xfrm>
            <a:off x="2627539" y="3338179"/>
            <a:ext cx="65114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ea typeface="Segoe UI Symbol" panose="020B0502040204020203" pitchFamily="34" charset="0"/>
              </a:rPr>
              <a:t>cuFFT</a:t>
            </a:r>
            <a:endParaRPr lang="en-US" sz="1200" dirty="0" smtClean="0">
              <a:solidFill>
                <a:schemeClr val="bg1"/>
              </a:solidFill>
              <a:latin typeface="Arial Rounded MT Bold" panose="020F0704030504030204" pitchFamily="34" charset="0"/>
              <a:ea typeface="Segoe UI Symbol" panose="020B0502040204020203" pitchFamily="34" charset="0"/>
            </a:endParaRPr>
          </a:p>
        </p:txBody>
      </p:sp>
      <p:sp>
        <p:nvSpPr>
          <p:cNvPr id="79" name="TextBox 78"/>
          <p:cNvSpPr txBox="1"/>
          <p:nvPr/>
        </p:nvSpPr>
        <p:spPr>
          <a:xfrm>
            <a:off x="2624787" y="3590679"/>
            <a:ext cx="78374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cuBLAS</a:t>
            </a:r>
            <a:endParaRPr lang="en-US" sz="1200" dirty="0" smtClean="0">
              <a:solidFill>
                <a:schemeClr val="bg1"/>
              </a:solidFill>
              <a:latin typeface="Arial Rounded MT Bold" panose="020F0704030504030204" pitchFamily="34" charset="0"/>
            </a:endParaRPr>
          </a:p>
        </p:txBody>
      </p:sp>
      <p:sp>
        <p:nvSpPr>
          <p:cNvPr id="80" name="TextBox 79"/>
          <p:cNvSpPr txBox="1"/>
          <p:nvPr/>
        </p:nvSpPr>
        <p:spPr>
          <a:xfrm>
            <a:off x="3996446" y="3841831"/>
            <a:ext cx="846257"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cuSolver</a:t>
            </a:r>
            <a:endParaRPr lang="en-US" sz="1200" dirty="0" smtClean="0">
              <a:solidFill>
                <a:schemeClr val="bg1"/>
              </a:solidFill>
              <a:latin typeface="Arial Rounded MT Bold" panose="020F0704030504030204" pitchFamily="34" charset="0"/>
            </a:endParaRPr>
          </a:p>
        </p:txBody>
      </p:sp>
      <p:sp>
        <p:nvSpPr>
          <p:cNvPr id="81" name="TextBox 80"/>
          <p:cNvSpPr txBox="1"/>
          <p:nvPr/>
        </p:nvSpPr>
        <p:spPr>
          <a:xfrm>
            <a:off x="3955995" y="3590679"/>
            <a:ext cx="98706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a:solidFill>
                  <a:schemeClr val="bg1"/>
                </a:solidFill>
                <a:latin typeface="Arial Rounded MT Bold" panose="020F0704030504030204" pitchFamily="34" charset="0"/>
              </a:rPr>
              <a:t>c</a:t>
            </a:r>
            <a:r>
              <a:rPr lang="en-US" sz="1200" dirty="0" err="1" smtClean="0">
                <a:solidFill>
                  <a:schemeClr val="bg1"/>
                </a:solidFill>
                <a:latin typeface="Arial Rounded MT Bold" panose="020F0704030504030204" pitchFamily="34" charset="0"/>
              </a:rPr>
              <a:t>uSPARSE</a:t>
            </a:r>
            <a:endParaRPr lang="en-US" sz="1200" dirty="0" smtClean="0">
              <a:solidFill>
                <a:schemeClr val="bg1"/>
              </a:solidFill>
              <a:latin typeface="Arial Rounded MT Bold" panose="020F0704030504030204" pitchFamily="34" charset="0"/>
            </a:endParaRPr>
          </a:p>
        </p:txBody>
      </p:sp>
      <p:sp>
        <p:nvSpPr>
          <p:cNvPr id="82" name="TextBox 81"/>
          <p:cNvSpPr txBox="1"/>
          <p:nvPr/>
        </p:nvSpPr>
        <p:spPr>
          <a:xfrm>
            <a:off x="2621809" y="3841831"/>
            <a:ext cx="82105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cuRAND</a:t>
            </a:r>
            <a:endParaRPr lang="en-US" sz="1200" dirty="0" smtClean="0">
              <a:solidFill>
                <a:schemeClr val="bg1"/>
              </a:solidFill>
              <a:latin typeface="Arial Rounded MT Bold" panose="020F0704030504030204" pitchFamily="34" charset="0"/>
            </a:endParaRPr>
          </a:p>
        </p:txBody>
      </p:sp>
      <p:sp>
        <p:nvSpPr>
          <p:cNvPr id="83" name="TextBox 82"/>
          <p:cNvSpPr txBox="1"/>
          <p:nvPr/>
        </p:nvSpPr>
        <p:spPr>
          <a:xfrm>
            <a:off x="3341130" y="3582819"/>
            <a:ext cx="50687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NPP</a:t>
            </a:r>
          </a:p>
        </p:txBody>
      </p:sp>
      <p:sp>
        <p:nvSpPr>
          <p:cNvPr id="84" name="TextBox 83"/>
          <p:cNvSpPr txBox="1"/>
          <p:nvPr/>
        </p:nvSpPr>
        <p:spPr>
          <a:xfrm>
            <a:off x="3329131" y="3834770"/>
            <a:ext cx="66608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Thrust</a:t>
            </a:r>
          </a:p>
        </p:txBody>
      </p:sp>
      <p:sp>
        <p:nvSpPr>
          <p:cNvPr id="85" name="TextBox 84"/>
          <p:cNvSpPr txBox="1"/>
          <p:nvPr/>
        </p:nvSpPr>
        <p:spPr>
          <a:xfrm>
            <a:off x="3332995" y="3338179"/>
            <a:ext cx="161063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cs typeface="Aharoni" panose="02010803020104030203" pitchFamily="2" charset="-79"/>
              </a:rPr>
              <a:t>CUDA Math Library</a:t>
            </a:r>
          </a:p>
        </p:txBody>
      </p:sp>
      <p:sp>
        <p:nvSpPr>
          <p:cNvPr id="86" name="Rectangle 85"/>
          <p:cNvSpPr/>
          <p:nvPr/>
        </p:nvSpPr>
        <p:spPr>
          <a:xfrm rot="5400000">
            <a:off x="6680467" y="1666832"/>
            <a:ext cx="792977" cy="4072804"/>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5046276" y="3302414"/>
            <a:ext cx="1098867" cy="797305"/>
            <a:chOff x="600252" y="1364127"/>
            <a:chExt cx="1749067" cy="1087676"/>
          </a:xfrm>
        </p:grpSpPr>
        <p:sp>
          <p:nvSpPr>
            <p:cNvPr id="88" name="Rectangle 87"/>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Isosceles Triangle 88"/>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0" name="TextBox 89"/>
          <p:cNvSpPr txBox="1"/>
          <p:nvPr/>
        </p:nvSpPr>
        <p:spPr>
          <a:xfrm>
            <a:off x="5105029" y="3546262"/>
            <a:ext cx="98135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Graphics</a:t>
            </a:r>
          </a:p>
        </p:txBody>
      </p:sp>
      <p:pic>
        <p:nvPicPr>
          <p:cNvPr id="96" name="Picture 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3748" y="3586468"/>
            <a:ext cx="704618" cy="292307"/>
          </a:xfrm>
          <a:prstGeom prst="rect">
            <a:avLst/>
          </a:prstGeom>
        </p:spPr>
      </p:pic>
      <p:pic>
        <p:nvPicPr>
          <p:cNvPr id="97" name="Picture 9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16827" y="3581303"/>
            <a:ext cx="968880" cy="304289"/>
          </a:xfrm>
          <a:prstGeom prst="rect">
            <a:avLst/>
          </a:prstGeom>
        </p:spPr>
      </p:pic>
      <p:pic>
        <p:nvPicPr>
          <p:cNvPr id="103" name="Picture 16" descr="http://i1-news.softpedia-static.com/images/news2/Xorg-Server-1-12-2-Available-for-Download-2.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072795" y="4439787"/>
            <a:ext cx="775060" cy="3964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http://frendhi.files.wordpress.com/2010/03/ubuntu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804539" y="4304569"/>
            <a:ext cx="1092704" cy="28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4" descr="https://stg.fedoraproject.org/w/uploads/d/d6/Guidelines-fedora-logo.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857036" y="4495482"/>
            <a:ext cx="1102880" cy="5043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2" descr="gstreamer conferences">
            <a:hlinkClick r:id="rId14"/>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051296" y="4371973"/>
            <a:ext cx="1074985" cy="53211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0" descr="http://www.rme-audio.de/old/images/linux/alsa.jp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293349" y="4344807"/>
            <a:ext cx="716772" cy="58645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8" descr="http://upload.wikimedia.org/wikipedia/en/2/20/PulseAudio-logo.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910529" y="4508715"/>
            <a:ext cx="1430093" cy="25863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http://fiocs.googlecode.com/svn/trunk/Documentation/Imagenes%20Analisis/apendice_c/Qt_logo002.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421767" y="4336306"/>
            <a:ext cx="603452" cy="60345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rot="5400000">
            <a:off x="8042692" y="2717300"/>
            <a:ext cx="3439360" cy="1097433"/>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p:cNvGrpSpPr/>
          <p:nvPr/>
        </p:nvGrpSpPr>
        <p:grpSpPr>
          <a:xfrm>
            <a:off x="9213657" y="1546337"/>
            <a:ext cx="1098867" cy="795756"/>
            <a:chOff x="600252" y="1364127"/>
            <a:chExt cx="1749067" cy="1087676"/>
          </a:xfrm>
        </p:grpSpPr>
        <p:sp>
          <p:nvSpPr>
            <p:cNvPr id="113" name="Rectangle 11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4" name="Isosceles Triangle 11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5" name="TextBox 114"/>
          <p:cNvSpPr txBox="1"/>
          <p:nvPr/>
        </p:nvSpPr>
        <p:spPr>
          <a:xfrm>
            <a:off x="9403043" y="1847553"/>
            <a:ext cx="71865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Tools:</a:t>
            </a:r>
            <a:endParaRPr lang="en-US" sz="1600" dirty="0" smtClean="0">
              <a:solidFill>
                <a:schemeClr val="tx1"/>
              </a:solidFill>
            </a:endParaRPr>
          </a:p>
        </p:txBody>
      </p:sp>
      <p:sp>
        <p:nvSpPr>
          <p:cNvPr id="116" name="TextBox 115"/>
          <p:cNvSpPr txBox="1"/>
          <p:nvPr/>
        </p:nvSpPr>
        <p:spPr>
          <a:xfrm>
            <a:off x="9208891" y="4528357"/>
            <a:ext cx="1116011" cy="438582"/>
          </a:xfrm>
          <a:prstGeom prst="rect">
            <a:avLst/>
          </a:prstGeom>
          <a:noFill/>
        </p:spPr>
        <p:txBody>
          <a:bodyPr wrap="none" rtlCol="0" anchor="ctr">
            <a:spAutoFit/>
          </a:bodyPr>
          <a:lstStyle/>
          <a:p>
            <a:pPr algn="ctr">
              <a:lnSpc>
                <a:spcPct val="90000"/>
              </a:lnSpc>
            </a:pPr>
            <a:r>
              <a:rPr lang="en-US" dirty="0" smtClean="0">
                <a:solidFill>
                  <a:schemeClr val="bg1"/>
                </a:solidFill>
                <a:latin typeface="Trebuchet MS" panose="020B0603020202020204" pitchFamily="34" charset="0"/>
              </a:rPr>
              <a:t>NVTX</a:t>
            </a:r>
          </a:p>
          <a:p>
            <a:pPr algn="ctr">
              <a:lnSpc>
                <a:spcPct val="90000"/>
              </a:lnSpc>
            </a:pPr>
            <a:r>
              <a:rPr lang="en-US" sz="700" dirty="0" smtClean="0">
                <a:solidFill>
                  <a:schemeClr val="bg1"/>
                </a:solidFill>
                <a:latin typeface="Trebuchet MS" panose="020B0603020202020204" pitchFamily="34" charset="0"/>
              </a:rPr>
              <a:t>NVIDIA Tools </a:t>
            </a:r>
            <a:r>
              <a:rPr lang="en-US" sz="700" dirty="0" err="1" smtClean="0">
                <a:solidFill>
                  <a:schemeClr val="bg1"/>
                </a:solidFill>
                <a:latin typeface="Trebuchet MS" panose="020B0603020202020204" pitchFamily="34" charset="0"/>
              </a:rPr>
              <a:t>eXtension</a:t>
            </a:r>
            <a:endParaRPr lang="en-US" sz="700" dirty="0" smtClean="0">
              <a:solidFill>
                <a:schemeClr val="bg1"/>
              </a:solidFill>
              <a:latin typeface="Trebuchet MS" panose="020B0603020202020204" pitchFamily="34" charset="0"/>
            </a:endParaRPr>
          </a:p>
        </p:txBody>
      </p:sp>
      <p:pic>
        <p:nvPicPr>
          <p:cNvPr id="1026" name="Picture 2"/>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9339134" y="2523455"/>
            <a:ext cx="822108" cy="35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9230654" y="2921452"/>
            <a:ext cx="103906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Source </a:t>
            </a:r>
          </a:p>
          <a:p>
            <a:pPr algn="ctr">
              <a:lnSpc>
                <a:spcPct val="90000"/>
              </a:lnSpc>
            </a:pPr>
            <a:r>
              <a:rPr lang="en-US" sz="1200" dirty="0" smtClean="0">
                <a:solidFill>
                  <a:schemeClr val="bg1"/>
                </a:solidFill>
                <a:latin typeface="Arial Rounded MT Bold" panose="020F0704030504030204" pitchFamily="34" charset="0"/>
              </a:rPr>
              <a:t>code editor</a:t>
            </a:r>
          </a:p>
        </p:txBody>
      </p:sp>
      <p:sp>
        <p:nvSpPr>
          <p:cNvPr id="118" name="TextBox 117"/>
          <p:cNvSpPr txBox="1"/>
          <p:nvPr/>
        </p:nvSpPr>
        <p:spPr>
          <a:xfrm>
            <a:off x="9291057" y="3331151"/>
            <a:ext cx="91826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Debugger</a:t>
            </a:r>
          </a:p>
        </p:txBody>
      </p:sp>
      <p:sp>
        <p:nvSpPr>
          <p:cNvPr id="119" name="TextBox 118"/>
          <p:cNvSpPr txBox="1"/>
          <p:nvPr/>
        </p:nvSpPr>
        <p:spPr>
          <a:xfrm>
            <a:off x="9393906" y="3619261"/>
            <a:ext cx="73693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Profiler</a:t>
            </a:r>
          </a:p>
        </p:txBody>
      </p:sp>
      <p:sp>
        <p:nvSpPr>
          <p:cNvPr id="120" name="TextBox 119"/>
          <p:cNvSpPr txBox="1"/>
          <p:nvPr/>
        </p:nvSpPr>
        <p:spPr>
          <a:xfrm>
            <a:off x="9399873" y="3911574"/>
            <a:ext cx="73404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System</a:t>
            </a:r>
          </a:p>
          <a:p>
            <a:pPr algn="ctr">
              <a:lnSpc>
                <a:spcPct val="90000"/>
              </a:lnSpc>
            </a:pPr>
            <a:r>
              <a:rPr lang="en-US" sz="1200" dirty="0" smtClean="0">
                <a:solidFill>
                  <a:schemeClr val="bg1"/>
                </a:solidFill>
                <a:latin typeface="Arial Rounded MT Bold" panose="020F0704030504030204" pitchFamily="34" charset="0"/>
              </a:rPr>
              <a:t>Trace</a:t>
            </a:r>
          </a:p>
        </p:txBody>
      </p:sp>
      <p:pic>
        <p:nvPicPr>
          <p:cNvPr id="121" name="Picture 2"/>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10000"/>
                    </a14:imgEffect>
                  </a14:imgLayer>
                </a14:imgProps>
              </a:ext>
              <a:ext uri="{28A0092B-C50C-407E-A947-70E740481C1C}">
                <a14:useLocalDpi xmlns:a14="http://schemas.microsoft.com/office/drawing/2010/main"/>
              </a:ext>
            </a:extLst>
          </a:blip>
          <a:stretch>
            <a:fillRect/>
          </a:stretch>
        </p:blipFill>
        <p:spPr bwMode="auto">
          <a:xfrm>
            <a:off x="2875695" y="2543252"/>
            <a:ext cx="713094" cy="34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12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848913" y="2942919"/>
            <a:ext cx="766659" cy="176332"/>
          </a:xfrm>
          <a:prstGeom prst="rect">
            <a:avLst/>
          </a:prstGeom>
        </p:spPr>
      </p:pic>
      <p:pic>
        <p:nvPicPr>
          <p:cNvPr id="123" name="Picture 122"/>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721738" y="2678286"/>
            <a:ext cx="736035" cy="305884"/>
          </a:xfrm>
          <a:prstGeom prst="rect">
            <a:avLst/>
          </a:prstGeom>
        </p:spPr>
      </p:pic>
      <p:sp>
        <p:nvSpPr>
          <p:cNvPr id="124" name="Rectangle 123"/>
          <p:cNvSpPr/>
          <p:nvPr/>
        </p:nvSpPr>
        <p:spPr>
          <a:xfrm rot="5400000">
            <a:off x="4459949" y="-2311313"/>
            <a:ext cx="792977" cy="85138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31899" y="1576368"/>
            <a:ext cx="8581457"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smtClean="0">
                <a:solidFill>
                  <a:schemeClr val="tx1"/>
                </a:solidFill>
              </a:rPr>
              <a:t>Vertically </a:t>
            </a:r>
          </a:p>
          <a:p>
            <a:pPr algn="ctr">
              <a:lnSpc>
                <a:spcPct val="90000"/>
              </a:lnSpc>
            </a:pPr>
            <a:r>
              <a:rPr lang="en-US" sz="1600" dirty="0" smtClean="0">
                <a:solidFill>
                  <a:schemeClr val="tx1"/>
                </a:solidFill>
              </a:rPr>
              <a:t>Integrated </a:t>
            </a:r>
          </a:p>
          <a:p>
            <a:pPr algn="ctr">
              <a:lnSpc>
                <a:spcPct val="90000"/>
              </a:lnSpc>
            </a:pPr>
            <a:r>
              <a:rPr lang="en-US" sz="1600" dirty="0" err="1" smtClean="0">
                <a:solidFill>
                  <a:schemeClr val="tx1"/>
                </a:solidFill>
              </a:rPr>
              <a:t>Packaages</a:t>
            </a:r>
            <a:endParaRPr lang="en-US" sz="1600" dirty="0" smtClean="0">
              <a:solidFill>
                <a:schemeClr val="tx1"/>
              </a:solidFill>
            </a:endParaRPr>
          </a:p>
        </p:txBody>
      </p:sp>
      <p:sp>
        <p:nvSpPr>
          <p:cNvPr id="130" name="Rectangle 129"/>
          <p:cNvSpPr/>
          <p:nvPr/>
        </p:nvSpPr>
        <p:spPr>
          <a:xfrm>
            <a:off x="1689742" y="1547719"/>
            <a:ext cx="7441179"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1" name="Group 130"/>
          <p:cNvGrpSpPr/>
          <p:nvPr/>
        </p:nvGrpSpPr>
        <p:grpSpPr>
          <a:xfrm>
            <a:off x="587116" y="1546949"/>
            <a:ext cx="1102094" cy="797305"/>
            <a:chOff x="600252" y="1364127"/>
            <a:chExt cx="1749067" cy="1087676"/>
          </a:xfrm>
        </p:grpSpPr>
        <p:sp>
          <p:nvSpPr>
            <p:cNvPr id="132" name="Rectangle 13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Isosceles Triangle 13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4" name="TextBox 133"/>
          <p:cNvSpPr txBox="1"/>
          <p:nvPr/>
        </p:nvSpPr>
        <p:spPr>
          <a:xfrm>
            <a:off x="3525732" y="1788257"/>
            <a:ext cx="304108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Vertically Integrated </a:t>
            </a:r>
            <a:r>
              <a:rPr lang="en-US" sz="1600" dirty="0" smtClean="0">
                <a:solidFill>
                  <a:schemeClr val="tx1"/>
                </a:solidFill>
              </a:rPr>
              <a:t>Packages:</a:t>
            </a:r>
            <a:endParaRPr lang="en-US" sz="1600" dirty="0" smtClean="0">
              <a:solidFill>
                <a:schemeClr val="tx1"/>
              </a:solidFil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19106" y="3511202"/>
            <a:ext cx="811786" cy="405893"/>
          </a:xfrm>
          <a:prstGeom prst="rect">
            <a:avLst/>
          </a:prstGeom>
        </p:spPr>
      </p:pic>
      <p:sp>
        <p:nvSpPr>
          <p:cNvPr id="91" name="TextBox 90"/>
          <p:cNvSpPr txBox="1"/>
          <p:nvPr/>
        </p:nvSpPr>
        <p:spPr>
          <a:xfrm>
            <a:off x="8253862" y="4341848"/>
            <a:ext cx="56618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V4L2</a:t>
            </a:r>
          </a:p>
        </p:txBody>
      </p:sp>
      <p:sp>
        <p:nvSpPr>
          <p:cNvPr id="92" name="TextBox 91"/>
          <p:cNvSpPr txBox="1"/>
          <p:nvPr/>
        </p:nvSpPr>
        <p:spPr>
          <a:xfrm>
            <a:off x="8190161" y="4618382"/>
            <a:ext cx="68756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libjpeg</a:t>
            </a:r>
            <a:endParaRPr lang="en-US" sz="1200" dirty="0" smtClean="0">
              <a:solidFill>
                <a:schemeClr val="bg1"/>
              </a:solidFill>
              <a:latin typeface="Arial Rounded MT Bold" panose="020F0704030504030204" pitchFamily="34" charset="0"/>
            </a:endParaRPr>
          </a:p>
        </p:txBody>
      </p:sp>
      <p:grpSp>
        <p:nvGrpSpPr>
          <p:cNvPr id="93" name="Group 92"/>
          <p:cNvGrpSpPr/>
          <p:nvPr/>
        </p:nvGrpSpPr>
        <p:grpSpPr>
          <a:xfrm>
            <a:off x="1755552" y="3368463"/>
            <a:ext cx="693059" cy="714612"/>
            <a:chOff x="3575231" y="1553571"/>
            <a:chExt cx="877002" cy="904276"/>
          </a:xfrm>
        </p:grpSpPr>
        <p:pic>
          <p:nvPicPr>
            <p:cNvPr id="94" name="Picture 93"/>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575231" y="1553571"/>
              <a:ext cx="839885" cy="408394"/>
            </a:xfrm>
            <a:prstGeom prst="rect">
              <a:avLst/>
            </a:prstGeom>
          </p:spPr>
        </p:pic>
        <p:pic>
          <p:nvPicPr>
            <p:cNvPr id="95" name="Picture 94"/>
            <p:cNvPicPr>
              <a:picLocks noChangeAspect="1"/>
            </p:cNvPicPr>
            <p:nvPr/>
          </p:nvPicPr>
          <p:blipFill rotWithShape="1">
            <a:blip r:embed="rId25" cstate="print">
              <a:biLevel thresh="75000"/>
              <a:extLst>
                <a:ext uri="{BEBA8EAE-BF5A-486C-A8C5-ECC9F3942E4B}">
                  <a14:imgProps xmlns:a14="http://schemas.microsoft.com/office/drawing/2010/main">
                    <a14:imgLayer r:embed="rId26">
                      <a14:imgEffect>
                        <a14:brightnessContrast bright="-40000" contrast="-40000"/>
                      </a14:imgEffect>
                    </a14:imgLayer>
                  </a14:imgProps>
                </a:ext>
                <a:ext uri="{28A0092B-C50C-407E-A947-70E740481C1C}">
                  <a14:useLocalDpi xmlns:a14="http://schemas.microsoft.com/office/drawing/2010/main"/>
                </a:ext>
              </a:extLst>
            </a:blip>
            <a:srcRect/>
            <a:stretch/>
          </p:blipFill>
          <p:spPr>
            <a:xfrm>
              <a:off x="3612348" y="1970843"/>
              <a:ext cx="839885" cy="487004"/>
            </a:xfrm>
            <a:prstGeom prst="rect">
              <a:avLst/>
            </a:prstGeom>
          </p:spPr>
        </p:pic>
      </p:grpSp>
    </p:spTree>
    <p:extLst>
      <p:ext uri="{BB962C8B-B14F-4D97-AF65-F5344CB8AC3E}">
        <p14:creationId xmlns:p14="http://schemas.microsoft.com/office/powerpoint/2010/main" val="15157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780329" y="977751"/>
            <a:ext cx="2192471" cy="3059723"/>
            <a:chOff x="8780329" y="977751"/>
            <a:chExt cx="2192471" cy="3059723"/>
          </a:xfrm>
          <a:effectLst>
            <a:outerShdw blurRad="63500" sx="102000" sy="102000" algn="ctr" rotWithShape="0">
              <a:prstClr val="black">
                <a:alpha val="40000"/>
              </a:prstClr>
            </a:outerShdw>
          </a:effectLst>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80330" y="2206652"/>
              <a:ext cx="1177871" cy="183082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9550089" y="2614764"/>
              <a:ext cx="1830822" cy="1014597"/>
            </a:xfrm>
            <a:prstGeom prst="rect">
              <a:avLst/>
            </a:prstGeom>
          </p:spPr>
        </p:pic>
        <p:sp>
          <p:nvSpPr>
            <p:cNvPr id="23" name="Rectangle 22"/>
            <p:cNvSpPr/>
            <p:nvPr/>
          </p:nvSpPr>
          <p:spPr>
            <a:xfrm>
              <a:off x="8792795" y="2666682"/>
              <a:ext cx="2180005" cy="1370790"/>
            </a:xfrm>
            <a:prstGeom prst="rect">
              <a:avLst/>
            </a:prstGeom>
            <a:gradFill>
              <a:gsLst>
                <a:gs pos="0">
                  <a:schemeClr val="bg1">
                    <a:alpha val="0"/>
                  </a:schemeClr>
                </a:gs>
                <a:gs pos="85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8780329" y="977751"/>
              <a:ext cx="2192469" cy="1228900"/>
            </a:xfrm>
            <a:prstGeom prst="rect">
              <a:avLst/>
            </a:prstGeom>
          </p:spPr>
        </p:pic>
      </p:gr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b="-1"/>
          <a:stretch/>
        </p:blipFill>
        <p:spPr>
          <a:xfrm>
            <a:off x="0" y="977750"/>
            <a:ext cx="2116671" cy="3066549"/>
          </a:xfrm>
          <a:prstGeom prst="rect">
            <a:avLst/>
          </a:prstGeom>
          <a:effectLst>
            <a:outerShdw blurRad="63500" sx="102000" sy="102000" algn="ctr" rotWithShape="0">
              <a:prstClr val="black">
                <a:alpha val="40000"/>
              </a:prstClr>
            </a:outerShdw>
          </a:effectLst>
        </p:spPr>
      </p:pic>
      <p:pic>
        <p:nvPicPr>
          <p:cNvPr id="9" name="FF3B6D1D-5F75-4352-A177-08907C9EB9A0" descr="FF3B6D1D-5F75-4352-A177-08907C9EB9A0"/>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409248" y="978558"/>
            <a:ext cx="2131983" cy="3064934"/>
          </a:xfrm>
          <a:prstGeom prst="rect">
            <a:avLst/>
          </a:prstGeom>
          <a:noFill/>
          <a:ln>
            <a:noFill/>
          </a:ln>
          <a:effectLst>
            <a:outerShdw blurRad="63500" sx="102000" sy="102000" algn="ctr" rotWithShape="0">
              <a:prstClr val="black">
                <a:alpha val="40000"/>
              </a:prstClr>
            </a:outerShdw>
          </a:effectLst>
          <a:extLst/>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03035" y="978558"/>
            <a:ext cx="2119849" cy="3058914"/>
          </a:xfrm>
          <a:prstGeom prst="rect">
            <a:avLst/>
          </a:prstGeom>
          <a:effectLst>
            <a:outerShdw blurRad="63500" sx="102000" sy="102000" algn="ctr" rotWithShape="0">
              <a:prstClr val="black">
                <a:alpha val="40000"/>
              </a:prstClr>
            </a:outerShdw>
          </a:effectLst>
        </p:spPr>
      </p:pic>
      <p:pic>
        <p:nvPicPr>
          <p:cNvPr id="11" name="Picture 11" descr="http://web.ornl.gov/info/press_releases/photos/Titan_2012-P03156_3000.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627595" y="978558"/>
            <a:ext cx="2078837" cy="3064934"/>
          </a:xfrm>
          <a:prstGeom prst="round2DiagRect">
            <a:avLst>
              <a:gd name="adj1" fmla="val 0"/>
              <a:gd name="adj2" fmla="val 0"/>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itle 7"/>
          <p:cNvSpPr>
            <a:spLocks noGrp="1"/>
          </p:cNvSpPr>
          <p:nvPr>
            <p:ph type="title"/>
          </p:nvPr>
        </p:nvSpPr>
        <p:spPr>
          <a:xfrm>
            <a:off x="484490" y="4815441"/>
            <a:ext cx="9976104" cy="590931"/>
          </a:xfrm>
        </p:spPr>
        <p:txBody>
          <a:bodyPr/>
          <a:lstStyle/>
          <a:p>
            <a:pPr algn="ctr"/>
            <a:r>
              <a:rPr lang="en-US" dirty="0" smtClean="0">
                <a:solidFill>
                  <a:srgbClr val="76B900"/>
                </a:solidFill>
                <a:latin typeface="+mj-lt"/>
              </a:rPr>
              <a:t>The world leader in visual computing</a:t>
            </a:r>
            <a:endParaRPr lang="en-US" dirty="0">
              <a:solidFill>
                <a:srgbClr val="76B900"/>
              </a:solidFill>
              <a:latin typeface="+mj-lt"/>
            </a:endParaRPr>
          </a:p>
        </p:txBody>
      </p:sp>
      <p:sp>
        <p:nvSpPr>
          <p:cNvPr id="22" name="TextBox 21"/>
          <p:cNvSpPr txBox="1"/>
          <p:nvPr/>
        </p:nvSpPr>
        <p:spPr>
          <a:xfrm>
            <a:off x="4559362" y="3486041"/>
            <a:ext cx="1853254" cy="511693"/>
          </a:xfrm>
          <a:prstGeom prst="rect">
            <a:avLst/>
          </a:prstGeom>
          <a:noFill/>
        </p:spPr>
        <p:txBody>
          <a:bodyPr wrap="square" tIns="91440" bIns="91440" rtlCol="0" anchor="ctr">
            <a:noAutofit/>
          </a:bodyPr>
          <a:lstStyle/>
          <a:p>
            <a:pPr algn="ctr">
              <a:lnSpc>
                <a:spcPct val="90000"/>
              </a:lnSpc>
            </a:pPr>
            <a:r>
              <a:rPr lang="en-US" sz="1400" dirty="0" smtClean="0">
                <a:effectLst>
                  <a:outerShdw blurRad="38100" dist="38100" dir="2700000" algn="tl">
                    <a:srgbClr val="000000">
                      <a:alpha val="43137"/>
                    </a:srgbClr>
                  </a:outerShdw>
                </a:effectLst>
                <a:latin typeface="Trebuchet MS"/>
              </a:rPr>
              <a:t>ENTERPRISE </a:t>
            </a:r>
            <a:br>
              <a:rPr lang="en-US" sz="1400" dirty="0" smtClean="0">
                <a:effectLst>
                  <a:outerShdw blurRad="38100" dist="38100" dir="2700000" algn="tl">
                    <a:srgbClr val="000000">
                      <a:alpha val="43137"/>
                    </a:srgbClr>
                  </a:outerShdw>
                </a:effectLst>
                <a:latin typeface="Trebuchet MS"/>
              </a:rPr>
            </a:br>
            <a:r>
              <a:rPr lang="en-US" sz="1400" dirty="0" smtClean="0">
                <a:effectLst>
                  <a:outerShdw blurRad="38100" dist="38100" dir="2700000" algn="tl">
                    <a:srgbClr val="000000">
                      <a:alpha val="43137"/>
                    </a:srgbClr>
                  </a:outerShdw>
                </a:effectLst>
                <a:latin typeface="Trebuchet MS"/>
              </a:rPr>
              <a:t>VIRTUALIZATION</a:t>
            </a:r>
            <a:endParaRPr lang="en-US" sz="1400" dirty="0">
              <a:effectLst>
                <a:outerShdw blurRad="38100" dist="38100" dir="2700000" algn="tl">
                  <a:srgbClr val="000000">
                    <a:alpha val="43137"/>
                  </a:srgbClr>
                </a:outerShdw>
              </a:effectLst>
              <a:latin typeface="Trebuchet MS"/>
            </a:endParaRPr>
          </a:p>
        </p:txBody>
      </p:sp>
      <p:sp>
        <p:nvSpPr>
          <p:cNvPr id="24" name="TextBox 23"/>
          <p:cNvSpPr txBox="1"/>
          <p:nvPr/>
        </p:nvSpPr>
        <p:spPr>
          <a:xfrm>
            <a:off x="8972633" y="3485215"/>
            <a:ext cx="1820330" cy="511693"/>
          </a:xfrm>
          <a:prstGeom prst="rect">
            <a:avLst/>
          </a:prstGeom>
          <a:noFill/>
        </p:spPr>
        <p:txBody>
          <a:bodyPr wrap="square" tIns="91440" bIns="91440" rtlCol="0" anchor="ctr">
            <a:noAutofit/>
          </a:bodyPr>
          <a:lstStyle/>
          <a:p>
            <a:pPr algn="ctr">
              <a:lnSpc>
                <a:spcPct val="90000"/>
              </a:lnSpc>
            </a:pPr>
            <a:r>
              <a:rPr lang="en-US" sz="1400" dirty="0" smtClean="0">
                <a:effectLst>
                  <a:outerShdw blurRad="38100" dist="38100" dir="2700000" algn="tl">
                    <a:srgbClr val="000000">
                      <a:alpha val="43137"/>
                    </a:srgbClr>
                  </a:outerShdw>
                </a:effectLst>
                <a:latin typeface="Trebuchet MS"/>
              </a:rPr>
              <a:t>AUTONOMOUS </a:t>
            </a:r>
            <a:br>
              <a:rPr lang="en-US" sz="1400" dirty="0" smtClean="0">
                <a:effectLst>
                  <a:outerShdw blurRad="38100" dist="38100" dir="2700000" algn="tl">
                    <a:srgbClr val="000000">
                      <a:alpha val="43137"/>
                    </a:srgbClr>
                  </a:outerShdw>
                </a:effectLst>
                <a:latin typeface="Trebuchet MS"/>
              </a:rPr>
            </a:br>
            <a:r>
              <a:rPr lang="en-US" sz="1400" dirty="0" smtClean="0">
                <a:effectLst>
                  <a:outerShdw blurRad="38100" dist="38100" dir="2700000" algn="tl">
                    <a:srgbClr val="000000">
                      <a:alpha val="43137"/>
                    </a:srgbClr>
                  </a:outerShdw>
                </a:effectLst>
                <a:latin typeface="Trebuchet MS"/>
              </a:rPr>
              <a:t>MACHINES</a:t>
            </a:r>
            <a:endParaRPr lang="en-US" sz="1400" dirty="0">
              <a:effectLst>
                <a:outerShdw blurRad="38100" dist="38100" dir="2700000" algn="tl">
                  <a:srgbClr val="000000">
                    <a:alpha val="43137"/>
                  </a:srgbClr>
                </a:outerShdw>
              </a:effectLst>
              <a:latin typeface="Trebuchet MS"/>
            </a:endParaRPr>
          </a:p>
        </p:txBody>
      </p:sp>
      <p:sp>
        <p:nvSpPr>
          <p:cNvPr id="26" name="TextBox 25"/>
          <p:cNvSpPr txBox="1"/>
          <p:nvPr/>
        </p:nvSpPr>
        <p:spPr>
          <a:xfrm>
            <a:off x="6749431" y="3485215"/>
            <a:ext cx="1814884" cy="511693"/>
          </a:xfrm>
          <a:prstGeom prst="rect">
            <a:avLst/>
          </a:prstGeom>
          <a:noFill/>
        </p:spPr>
        <p:txBody>
          <a:bodyPr wrap="square" tIns="91440" bIns="91440" rtlCol="0" anchor="ctr">
            <a:noAutofit/>
          </a:bodyPr>
          <a:lstStyle/>
          <a:p>
            <a:pPr algn="ctr">
              <a:lnSpc>
                <a:spcPct val="90000"/>
              </a:lnSpc>
            </a:pPr>
            <a:r>
              <a:rPr lang="en-US" sz="1400" dirty="0" smtClean="0">
                <a:effectLst>
                  <a:outerShdw blurRad="38100" dist="38100" dir="2700000" algn="tl">
                    <a:srgbClr val="000000">
                      <a:alpha val="43137"/>
                    </a:srgbClr>
                  </a:outerShdw>
                </a:effectLst>
                <a:latin typeface="Trebuchet MS"/>
              </a:rPr>
              <a:t>HPC </a:t>
            </a:r>
            <a:r>
              <a:rPr lang="en-US" sz="1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&amp;</a:t>
            </a:r>
            <a:r>
              <a:rPr lang="en-US" sz="1400" dirty="0" smtClean="0">
                <a:effectLst>
                  <a:outerShdw blurRad="38100" dist="38100" dir="2700000" algn="tl">
                    <a:srgbClr val="000000">
                      <a:alpha val="43137"/>
                    </a:srgbClr>
                  </a:outerShdw>
                </a:effectLst>
                <a:latin typeface="Trebuchet MS"/>
              </a:rPr>
              <a:t> CLOUD SERVICE PROVIDERS</a:t>
            </a:r>
            <a:endParaRPr lang="en-US" sz="1400" dirty="0">
              <a:effectLst>
                <a:outerShdw blurRad="38100" dist="38100" dir="2700000" algn="tl">
                  <a:srgbClr val="000000">
                    <a:alpha val="43137"/>
                  </a:srgbClr>
                </a:outerShdw>
              </a:effectLst>
              <a:latin typeface="Trebuchet MS"/>
            </a:endParaRPr>
          </a:p>
        </p:txBody>
      </p:sp>
      <p:sp>
        <p:nvSpPr>
          <p:cNvPr id="28" name="TextBox 27"/>
          <p:cNvSpPr txBox="1"/>
          <p:nvPr/>
        </p:nvSpPr>
        <p:spPr>
          <a:xfrm>
            <a:off x="-31169" y="3602876"/>
            <a:ext cx="2179007" cy="496453"/>
          </a:xfrm>
          <a:prstGeom prst="rect">
            <a:avLst/>
          </a:prstGeom>
          <a:noFill/>
        </p:spPr>
        <p:txBody>
          <a:bodyPr wrap="square" tIns="91440" bIns="91440" rtlCol="0" anchor="ctr">
            <a:noAutofit/>
          </a:bodyPr>
          <a:lstStyle/>
          <a:p>
            <a:pPr algn="ctr">
              <a:lnSpc>
                <a:spcPct val="90000"/>
              </a:lnSpc>
            </a:pPr>
            <a:r>
              <a:rPr lang="en-US" sz="1400" dirty="0" smtClean="0">
                <a:effectLst>
                  <a:outerShdw blurRad="38100" dist="38100" dir="2700000" algn="tl">
                    <a:srgbClr val="000000">
                      <a:alpha val="43137"/>
                    </a:srgbClr>
                  </a:outerShdw>
                </a:effectLst>
                <a:latin typeface="Trebuchet MS"/>
              </a:rPr>
              <a:t>GAMING</a:t>
            </a:r>
            <a:endParaRPr lang="en-US" sz="1400" dirty="0">
              <a:effectLst>
                <a:outerShdw blurRad="38100" dist="38100" dir="2700000" algn="tl">
                  <a:srgbClr val="000000">
                    <a:alpha val="43137"/>
                  </a:srgbClr>
                </a:outerShdw>
              </a:effectLst>
              <a:latin typeface="Trebuchet MS"/>
            </a:endParaRPr>
          </a:p>
        </p:txBody>
      </p:sp>
      <p:sp>
        <p:nvSpPr>
          <p:cNvPr id="30" name="TextBox 29"/>
          <p:cNvSpPr txBox="1"/>
          <p:nvPr/>
        </p:nvSpPr>
        <p:spPr>
          <a:xfrm>
            <a:off x="2177437" y="3595451"/>
            <a:ext cx="2165935" cy="511693"/>
          </a:xfrm>
          <a:prstGeom prst="rect">
            <a:avLst/>
          </a:prstGeom>
          <a:noFill/>
        </p:spPr>
        <p:txBody>
          <a:bodyPr wrap="square" tIns="91440" bIns="91440" rtlCol="0" anchor="ctr">
            <a:noAutofit/>
          </a:bodyPr>
          <a:lstStyle/>
          <a:p>
            <a:pPr algn="ctr">
              <a:lnSpc>
                <a:spcPct val="90000"/>
              </a:lnSpc>
            </a:pPr>
            <a:r>
              <a:rPr lang="en-US" sz="1400" dirty="0" smtClean="0">
                <a:effectLst>
                  <a:outerShdw blurRad="38100" dist="38100" dir="2700000" algn="tl">
                    <a:srgbClr val="000000">
                      <a:alpha val="43137"/>
                    </a:srgbClr>
                  </a:outerShdw>
                </a:effectLst>
                <a:latin typeface="Trebuchet MS"/>
              </a:rPr>
              <a:t>DESIGN</a:t>
            </a:r>
            <a:endParaRPr lang="en-US" sz="1400" dirty="0">
              <a:effectLst>
                <a:outerShdw blurRad="38100" dist="38100" dir="2700000" algn="tl">
                  <a:srgbClr val="000000">
                    <a:alpha val="43137"/>
                  </a:srgbClr>
                </a:outerShdw>
              </a:effectLst>
              <a:latin typeface="Trebuchet MS"/>
            </a:endParaRPr>
          </a:p>
        </p:txBody>
      </p:sp>
    </p:spTree>
    <p:extLst>
      <p:ext uri="{BB962C8B-B14F-4D97-AF65-F5344CB8AC3E}">
        <p14:creationId xmlns:p14="http://schemas.microsoft.com/office/powerpoint/2010/main" val="112056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216490"/>
            <a:ext cx="9976104" cy="609161"/>
          </a:xfrm>
        </p:spPr>
        <p:txBody>
          <a:bodyPr/>
          <a:lstStyle/>
          <a:p>
            <a:r>
              <a:rPr lang="en-US" dirty="0" err="1" smtClean="0"/>
              <a:t>VisionWorks</a:t>
            </a:r>
            <a:r>
              <a:rPr lang="en-US" baseline="30000" dirty="0" smtClean="0"/>
              <a:t>™</a:t>
            </a:r>
            <a:endParaRPr lang="en-US" baseline="30000" dirty="0"/>
          </a:p>
        </p:txBody>
      </p:sp>
      <p:sp>
        <p:nvSpPr>
          <p:cNvPr id="7" name="Content Placeholder 6"/>
          <p:cNvSpPr>
            <a:spLocks noGrp="1"/>
          </p:cNvSpPr>
          <p:nvPr>
            <p:ph idx="1"/>
          </p:nvPr>
        </p:nvSpPr>
        <p:spPr>
          <a:xfrm>
            <a:off x="512065" y="1262653"/>
            <a:ext cx="6391832" cy="1879711"/>
          </a:xfrm>
        </p:spPr>
        <p:txBody>
          <a:bodyPr anchor="t"/>
          <a:lstStyle/>
          <a:p>
            <a:r>
              <a:rPr lang="en-US" sz="2400" b="1" dirty="0" smtClean="0">
                <a:solidFill>
                  <a:schemeClr val="tx2"/>
                </a:solidFill>
              </a:rPr>
              <a:t>CUDA-accelerated Computer Vision Toolkit</a:t>
            </a:r>
            <a:endParaRPr lang="en-US" sz="2400" b="1" dirty="0" smtClean="0"/>
          </a:p>
          <a:p>
            <a:pPr marL="285750" indent="-285750">
              <a:buFont typeface="Arial" charset="0"/>
              <a:buChar char="•"/>
            </a:pPr>
            <a:r>
              <a:rPr lang="en-US" sz="1600" dirty="0" smtClean="0"/>
              <a:t>Full </a:t>
            </a:r>
            <a:r>
              <a:rPr lang="en-US" sz="1600" dirty="0" err="1" smtClean="0"/>
              <a:t>OpenVX</a:t>
            </a:r>
            <a:r>
              <a:rPr lang="en-US" sz="1600" dirty="0" smtClean="0"/>
              <a:t> 1.1 implementation</a:t>
            </a:r>
          </a:p>
          <a:p>
            <a:pPr marL="285750" indent="-285750">
              <a:buFont typeface="Arial" charset="0"/>
              <a:buChar char="•"/>
            </a:pPr>
            <a:r>
              <a:rPr lang="en-US" sz="1600" dirty="0" smtClean="0"/>
              <a:t>Custom, additional extensions (superset)</a:t>
            </a:r>
            <a:endParaRPr lang="en-US" sz="1600" dirty="0"/>
          </a:p>
          <a:p>
            <a:pPr marL="285750" indent="-285750">
              <a:buFont typeface="Arial" charset="0"/>
              <a:buChar char="•"/>
            </a:pPr>
            <a:r>
              <a:rPr lang="en-US" sz="1600" dirty="0" smtClean="0"/>
              <a:t>Easy integration with existing CV pipelines</a:t>
            </a:r>
            <a:endParaRPr lang="en-US" sz="1600" dirty="0"/>
          </a:p>
        </p:txBody>
      </p:sp>
      <p:sp>
        <p:nvSpPr>
          <p:cNvPr id="42" name="Rectangle 41"/>
          <p:cNvSpPr/>
          <p:nvPr/>
        </p:nvSpPr>
        <p:spPr>
          <a:xfrm rot="5400000">
            <a:off x="2606567" y="3279999"/>
            <a:ext cx="507744" cy="3938535"/>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86657" y="5074591"/>
            <a:ext cx="39229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smtClean="0">
                <a:solidFill>
                  <a:schemeClr val="tx1"/>
                </a:solidFill>
              </a:rPr>
              <a:t>Jetson</a:t>
            </a:r>
            <a:r>
              <a:rPr lang="en-US" b="1" dirty="0" smtClean="0">
                <a:solidFill>
                  <a:schemeClr val="tx1"/>
                </a:solidFill>
              </a:rPr>
              <a:t> TX1</a:t>
            </a:r>
          </a:p>
        </p:txBody>
      </p:sp>
      <p:sp>
        <p:nvSpPr>
          <p:cNvPr id="44" name="Rectangle 43"/>
          <p:cNvSpPr/>
          <p:nvPr/>
        </p:nvSpPr>
        <p:spPr>
          <a:xfrm rot="5400000">
            <a:off x="2606568" y="2733345"/>
            <a:ext cx="507742" cy="393853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878537" y="4531796"/>
            <a:ext cx="391844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rPr>
              <a:t>CUDA</a:t>
            </a:r>
          </a:p>
        </p:txBody>
      </p:sp>
      <p:sp>
        <p:nvSpPr>
          <p:cNvPr id="46" name="Rectangle 45"/>
          <p:cNvSpPr/>
          <p:nvPr/>
        </p:nvSpPr>
        <p:spPr>
          <a:xfrm rot="5400000">
            <a:off x="2600251" y="2185444"/>
            <a:ext cx="507742" cy="395117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78537" y="4010400"/>
            <a:ext cx="39511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err="1" smtClean="0">
                <a:solidFill>
                  <a:schemeClr val="tx1"/>
                </a:solidFill>
              </a:rPr>
              <a:t>VisionWorks</a:t>
            </a:r>
            <a:endParaRPr lang="en-US" dirty="0" smtClean="0">
              <a:solidFill>
                <a:schemeClr val="tx1"/>
              </a:solidFill>
            </a:endParaRPr>
          </a:p>
        </p:txBody>
      </p:sp>
      <p:sp>
        <p:nvSpPr>
          <p:cNvPr id="51" name="Rectangle 50"/>
          <p:cNvSpPr/>
          <p:nvPr/>
        </p:nvSpPr>
        <p:spPr>
          <a:xfrm rot="5400000">
            <a:off x="2442345" y="1639194"/>
            <a:ext cx="811579" cy="392295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621371" y="3396288"/>
            <a:ext cx="249224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2"/>
                </a:solidFill>
              </a:rPr>
              <a:t>Applications</a:t>
            </a:r>
          </a:p>
        </p:txBody>
      </p:sp>
      <p:sp>
        <p:nvSpPr>
          <p:cNvPr id="22" name="Isosceles Triangle 9"/>
          <p:cNvSpPr/>
          <p:nvPr/>
        </p:nvSpPr>
        <p:spPr>
          <a:xfrm rot="10800000">
            <a:off x="5293250" y="954910"/>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40008" y="4006459"/>
            <a:ext cx="1716295" cy="14736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7269576" y="1776894"/>
            <a:ext cx="1473655" cy="593279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81"/>
          <p:cNvSpPr/>
          <p:nvPr/>
        </p:nvSpPr>
        <p:spPr>
          <a:xfrm rot="10800000">
            <a:off x="5293250" y="3991102"/>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167331" y="4447821"/>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err="1" smtClean="0">
                <a:solidFill>
                  <a:schemeClr val="tx1"/>
                </a:solidFill>
              </a:rPr>
              <a:t>VisionWorks</a:t>
            </a:r>
            <a:r>
              <a:rPr lang="en-US" b="1" baseline="30000" dirty="0" smtClean="0">
                <a:solidFill>
                  <a:schemeClr val="tx1"/>
                </a:solidFill>
              </a:rPr>
              <a:t>™</a:t>
            </a:r>
          </a:p>
          <a:p>
            <a:pPr>
              <a:lnSpc>
                <a:spcPct val="90000"/>
              </a:lnSpc>
            </a:pPr>
            <a:r>
              <a:rPr lang="en-US" b="1" dirty="0" smtClean="0">
                <a:solidFill>
                  <a:schemeClr val="tx1"/>
                </a:solidFill>
              </a:rPr>
              <a:t>Toolkit</a:t>
            </a:r>
            <a:endParaRPr lang="en-US" b="1" dirty="0">
              <a:solidFill>
                <a:schemeClr val="tx1"/>
              </a:solidFill>
            </a:endParaRPr>
          </a:p>
        </p:txBody>
      </p:sp>
      <p:sp>
        <p:nvSpPr>
          <p:cNvPr id="28" name="Rectangle 27"/>
          <p:cNvSpPr/>
          <p:nvPr/>
        </p:nvSpPr>
        <p:spPr>
          <a:xfrm>
            <a:off x="5040009" y="2484129"/>
            <a:ext cx="1716294" cy="14736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5400000">
            <a:off x="7269576" y="254564"/>
            <a:ext cx="1473655" cy="593279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86"/>
          <p:cNvSpPr/>
          <p:nvPr/>
        </p:nvSpPr>
        <p:spPr>
          <a:xfrm rot="10800000">
            <a:off x="5293250" y="2477239"/>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167331" y="2935185"/>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smtClean="0">
                <a:solidFill>
                  <a:schemeClr val="tx1"/>
                </a:solidFill>
              </a:rPr>
              <a:t>Example</a:t>
            </a:r>
          </a:p>
          <a:p>
            <a:pPr>
              <a:lnSpc>
                <a:spcPct val="90000"/>
              </a:lnSpc>
            </a:pPr>
            <a:r>
              <a:rPr lang="en-US" b="1" dirty="0" smtClean="0">
                <a:solidFill>
                  <a:schemeClr val="tx1"/>
                </a:solidFill>
              </a:rPr>
              <a:t>Applications</a:t>
            </a:r>
            <a:endParaRPr lang="en-US" b="1" dirty="0">
              <a:solidFill>
                <a:schemeClr val="tx1"/>
              </a:solidFill>
            </a:endParaRPr>
          </a:p>
        </p:txBody>
      </p:sp>
      <p:grpSp>
        <p:nvGrpSpPr>
          <p:cNvPr id="32" name="Group 31"/>
          <p:cNvGrpSpPr/>
          <p:nvPr/>
        </p:nvGrpSpPr>
        <p:grpSpPr>
          <a:xfrm>
            <a:off x="7002359" y="1224988"/>
            <a:ext cx="3815156" cy="865110"/>
            <a:chOff x="6614205" y="1483060"/>
            <a:chExt cx="3815156" cy="865110"/>
          </a:xfrm>
        </p:grpSpPr>
        <p:sp>
          <p:nvSpPr>
            <p:cNvPr id="33" name="Round Diagonal Corner Rectangle 32"/>
            <p:cNvSpPr/>
            <p:nvPr/>
          </p:nvSpPr>
          <p:spPr>
            <a:xfrm>
              <a:off x="6614205" y="1483895"/>
              <a:ext cx="897721" cy="861662"/>
            </a:xfrm>
            <a:prstGeom prst="round2DiagRect">
              <a:avLst>
                <a:gd name="adj1" fmla="val 0"/>
                <a:gd name="adj2" fmla="val 0"/>
              </a:avLst>
            </a:prstGeom>
            <a:blipFill>
              <a:blip r:embed="rId3"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sp>
        <p:sp>
          <p:nvSpPr>
            <p:cNvPr id="34" name="Round Diagonal Corner Rectangle 33"/>
            <p:cNvSpPr/>
            <p:nvPr/>
          </p:nvSpPr>
          <p:spPr>
            <a:xfrm>
              <a:off x="7586133" y="1483060"/>
              <a:ext cx="897721" cy="862497"/>
            </a:xfrm>
            <a:prstGeom prst="round2DiagRect">
              <a:avLst>
                <a:gd name="adj1" fmla="val 0"/>
                <a:gd name="adj2" fmla="val 0"/>
              </a:avLst>
            </a:prstGeom>
            <a:blipFill rotWithShape="1">
              <a:blip r:embed="rId4" cstate="print">
                <a:extLst>
                  <a:ext uri="{28A0092B-C50C-407E-A947-70E740481C1C}">
                    <a14:useLocalDpi xmlns:a14="http://schemas.microsoft.com/office/drawing/2010/main"/>
                  </a:ext>
                </a:extLst>
              </a:blip>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8098889"/>
                <a:satOff val="18075"/>
                <a:lumOff val="10915"/>
                <a:alphaOff val="0"/>
              </a:schemeClr>
            </a:effectRef>
            <a:fontRef idx="minor">
              <a:schemeClr val="lt1">
                <a:hueOff val="0"/>
                <a:satOff val="0"/>
                <a:lumOff val="0"/>
                <a:alphaOff val="0"/>
              </a:schemeClr>
            </a:fontRef>
          </p:style>
        </p:sp>
        <p:sp>
          <p:nvSpPr>
            <p:cNvPr id="35" name="Round Diagonal Corner Rectangle 34"/>
            <p:cNvSpPr/>
            <p:nvPr/>
          </p:nvSpPr>
          <p:spPr>
            <a:xfrm>
              <a:off x="8558061" y="1486021"/>
              <a:ext cx="897721" cy="859536"/>
            </a:xfrm>
            <a:prstGeom prst="round2DiagRect">
              <a:avLst>
                <a:gd name="adj1" fmla="val 0"/>
                <a:gd name="adj2" fmla="val 0"/>
              </a:avLst>
            </a:prstGeom>
            <a:blipFill>
              <a:blip r:embed="rId5"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12148333"/>
                <a:satOff val="27113"/>
                <a:lumOff val="16372"/>
                <a:alphaOff val="0"/>
              </a:schemeClr>
            </a:effectRef>
            <a:fontRef idx="minor">
              <a:schemeClr val="lt1">
                <a:hueOff val="0"/>
                <a:satOff val="0"/>
                <a:lumOff val="0"/>
                <a:alphaOff val="0"/>
              </a:schemeClr>
            </a:fontRef>
          </p:style>
        </p:sp>
        <p:pic>
          <p:nvPicPr>
            <p:cNvPr id="36" name="Round Diagonal Corner Rectangle 4" descr="C:\Users\nsyed\Desktop\Erista\Vision works\Images\images (2).jpg"/>
            <p:cNvPicPr preferRelativeResize="0">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529990" y="1488634"/>
              <a:ext cx="899371" cy="859536"/>
            </a:xfrm>
            <a:prstGeom prst="rect">
              <a:avLst/>
            </a:prstGeom>
            <a:blipFill>
              <a:blip r:embed="rId7"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xtLst/>
          </p:spPr>
        </p:pic>
      </p:grpSp>
      <p:sp>
        <p:nvSpPr>
          <p:cNvPr id="38" name="Shape 105"/>
          <p:cNvSpPr/>
          <p:nvPr/>
        </p:nvSpPr>
        <p:spPr>
          <a:xfrm>
            <a:off x="7032233" y="2677548"/>
            <a:ext cx="897721" cy="861432"/>
          </a:xfrm>
          <a:prstGeom prst="rect">
            <a:avLst/>
          </a:prstGeom>
          <a:blipFill rotWithShape="1">
            <a:blip r:embed="rId8" cstate="print">
              <a:alphaModFix/>
              <a:extLst>
                <a:ext uri="{28A0092B-C50C-407E-A947-70E740481C1C}">
                  <a14:useLocalDpi xmlns:a14="http://schemas.microsoft.com/office/drawing/2010/main"/>
                </a:ext>
              </a:extLst>
            </a:blip>
            <a:srcRect/>
            <a:stretch>
              <a:fillRect/>
            </a:stretch>
          </a:blipFill>
          <a:ln w="6350">
            <a:solidFill>
              <a:schemeClr val="bg2">
                <a:lumMod val="75000"/>
              </a:schemeClr>
            </a:solidFill>
          </a:ln>
        </p:spPr>
        <p:txBody>
          <a:bodyPr lIns="91425" tIns="91425" rIns="91425" bIns="91425" anchor="ctr" anchorCtr="0">
            <a:noAutofit/>
          </a:bodyPr>
          <a:lstStyle/>
          <a:p>
            <a:pPr>
              <a:spcBef>
                <a:spcPts val="0"/>
              </a:spcBef>
            </a:pPr>
            <a:endParaRPr>
              <a:solidFill>
                <a:srgbClr val="FFFFFF"/>
              </a:solidFill>
            </a:endParaRPr>
          </a:p>
        </p:txBody>
      </p:sp>
      <p:pic>
        <p:nvPicPr>
          <p:cNvPr id="3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005437" y="2677547"/>
            <a:ext cx="898286" cy="861432"/>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0" name="Picture 4"/>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8979206" y="2678029"/>
            <a:ext cx="893330" cy="861432"/>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5"/>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9948018" y="2678670"/>
            <a:ext cx="899371" cy="860791"/>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TextBox 57"/>
          <p:cNvSpPr txBox="1"/>
          <p:nvPr/>
        </p:nvSpPr>
        <p:spPr>
          <a:xfrm>
            <a:off x="6928631" y="3551747"/>
            <a:ext cx="1138940"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Feature Tracking</a:t>
            </a:r>
            <a:endParaRPr lang="en-US" sz="1050" dirty="0">
              <a:solidFill>
                <a:schemeClr val="bg1"/>
              </a:solidFill>
            </a:endParaRPr>
          </a:p>
        </p:txBody>
      </p:sp>
      <p:sp>
        <p:nvSpPr>
          <p:cNvPr id="59" name="TextBox 58"/>
          <p:cNvSpPr txBox="1"/>
          <p:nvPr/>
        </p:nvSpPr>
        <p:spPr>
          <a:xfrm>
            <a:off x="7552954" y="2167303"/>
            <a:ext cx="822960"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Robotics</a:t>
            </a:r>
            <a:endParaRPr lang="en-US" sz="1050" dirty="0">
              <a:solidFill>
                <a:schemeClr val="bg1"/>
              </a:solidFill>
            </a:endParaRPr>
          </a:p>
        </p:txBody>
      </p:sp>
      <p:sp>
        <p:nvSpPr>
          <p:cNvPr id="60" name="TextBox 59"/>
          <p:cNvSpPr txBox="1"/>
          <p:nvPr/>
        </p:nvSpPr>
        <p:spPr>
          <a:xfrm>
            <a:off x="8906363" y="2122401"/>
            <a:ext cx="927924"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Augmented Reality</a:t>
            </a:r>
            <a:endParaRPr lang="en-US" sz="1050" dirty="0">
              <a:solidFill>
                <a:schemeClr val="bg1"/>
              </a:solidFill>
            </a:endParaRPr>
          </a:p>
        </p:txBody>
      </p:sp>
      <p:sp>
        <p:nvSpPr>
          <p:cNvPr id="61" name="TextBox 60"/>
          <p:cNvSpPr txBox="1"/>
          <p:nvPr/>
        </p:nvSpPr>
        <p:spPr>
          <a:xfrm>
            <a:off x="9881359" y="2195113"/>
            <a:ext cx="927924"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Drones</a:t>
            </a:r>
            <a:endParaRPr lang="en-US" sz="1050" dirty="0">
              <a:solidFill>
                <a:schemeClr val="bg1"/>
              </a:solidFill>
            </a:endParaRPr>
          </a:p>
        </p:txBody>
      </p:sp>
      <p:sp>
        <p:nvSpPr>
          <p:cNvPr id="62" name="TextBox 61"/>
          <p:cNvSpPr txBox="1"/>
          <p:nvPr/>
        </p:nvSpPr>
        <p:spPr>
          <a:xfrm>
            <a:off x="7963969"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Structure from Motion</a:t>
            </a:r>
            <a:endParaRPr lang="en-US" sz="1050" dirty="0">
              <a:solidFill>
                <a:schemeClr val="bg1"/>
              </a:solidFill>
            </a:endParaRPr>
          </a:p>
        </p:txBody>
      </p:sp>
      <p:sp>
        <p:nvSpPr>
          <p:cNvPr id="63" name="TextBox 62"/>
          <p:cNvSpPr txBox="1"/>
          <p:nvPr/>
        </p:nvSpPr>
        <p:spPr>
          <a:xfrm>
            <a:off x="8938649"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Object Tracking</a:t>
            </a:r>
            <a:endParaRPr lang="en-US" sz="1050" dirty="0">
              <a:solidFill>
                <a:schemeClr val="bg1"/>
              </a:solidFill>
            </a:endParaRPr>
          </a:p>
        </p:txBody>
      </p:sp>
      <p:sp>
        <p:nvSpPr>
          <p:cNvPr id="64" name="TextBox 63"/>
          <p:cNvSpPr txBox="1"/>
          <p:nvPr/>
        </p:nvSpPr>
        <p:spPr>
          <a:xfrm>
            <a:off x="9930673"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Dense Optical Flow</a:t>
            </a:r>
            <a:endParaRPr lang="en-US" sz="1050" dirty="0">
              <a:solidFill>
                <a:schemeClr val="bg1"/>
              </a:solidFill>
            </a:endParaRPr>
          </a:p>
        </p:txBody>
      </p:sp>
      <p:sp>
        <p:nvSpPr>
          <p:cNvPr id="65" name="Rectangle 64"/>
          <p:cNvSpPr/>
          <p:nvPr/>
        </p:nvSpPr>
        <p:spPr>
          <a:xfrm>
            <a:off x="7032233" y="4127623"/>
            <a:ext cx="3815156" cy="306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7032232" y="4128670"/>
            <a:ext cx="3815157" cy="3000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500" dirty="0" err="1" smtClean="0">
                <a:solidFill>
                  <a:schemeClr val="tx1"/>
                </a:solidFill>
              </a:rPr>
              <a:t>VisionWorks</a:t>
            </a:r>
            <a:r>
              <a:rPr lang="en-US" sz="1500" baseline="30000" dirty="0" smtClean="0">
                <a:solidFill>
                  <a:schemeClr val="tx1"/>
                </a:solidFill>
              </a:rPr>
              <a:t>™</a:t>
            </a:r>
            <a:r>
              <a:rPr lang="en-US" sz="1500" dirty="0" smtClean="0">
                <a:solidFill>
                  <a:schemeClr val="tx1"/>
                </a:solidFill>
              </a:rPr>
              <a:t> API + </a:t>
            </a:r>
            <a:r>
              <a:rPr lang="en-US" sz="1500" dirty="0" err="1" smtClean="0">
                <a:solidFill>
                  <a:schemeClr val="tx1"/>
                </a:solidFill>
              </a:rPr>
              <a:t>FrameWorks</a:t>
            </a:r>
            <a:endParaRPr lang="en-US" sz="1500" dirty="0" smtClean="0">
              <a:solidFill>
                <a:schemeClr val="tx1"/>
              </a:solidFill>
            </a:endParaRPr>
          </a:p>
        </p:txBody>
      </p:sp>
      <p:sp>
        <p:nvSpPr>
          <p:cNvPr id="67" name="TextBox 66"/>
          <p:cNvSpPr txBox="1"/>
          <p:nvPr/>
        </p:nvSpPr>
        <p:spPr>
          <a:xfrm>
            <a:off x="7146839" y="4467179"/>
            <a:ext cx="1348446" cy="992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IMAGE ARITHMETIC</a:t>
            </a:r>
          </a:p>
          <a:p>
            <a:pPr>
              <a:lnSpc>
                <a:spcPct val="90000"/>
              </a:lnSpc>
            </a:pPr>
            <a:r>
              <a:rPr lang="en-US" sz="800" dirty="0" smtClean="0">
                <a:solidFill>
                  <a:schemeClr val="bg1"/>
                </a:solidFill>
              </a:rPr>
              <a:t>Absolute Difference</a:t>
            </a:r>
            <a:br>
              <a:rPr lang="en-US" sz="800" dirty="0" smtClean="0">
                <a:solidFill>
                  <a:schemeClr val="bg1"/>
                </a:solidFill>
              </a:rPr>
            </a:br>
            <a:r>
              <a:rPr lang="en-US" sz="800" dirty="0" smtClean="0">
                <a:solidFill>
                  <a:schemeClr val="bg1"/>
                </a:solidFill>
              </a:rPr>
              <a:t>Accumulate Image</a:t>
            </a:r>
          </a:p>
          <a:p>
            <a:pPr>
              <a:lnSpc>
                <a:spcPct val="90000"/>
              </a:lnSpc>
            </a:pPr>
            <a:r>
              <a:rPr lang="en-US" sz="800" dirty="0" smtClean="0">
                <a:solidFill>
                  <a:schemeClr val="bg1"/>
                </a:solidFill>
              </a:rPr>
              <a:t>Accumulate Squared</a:t>
            </a:r>
          </a:p>
          <a:p>
            <a:pPr>
              <a:lnSpc>
                <a:spcPct val="90000"/>
              </a:lnSpc>
            </a:pPr>
            <a:r>
              <a:rPr lang="en-US" sz="800" dirty="0" smtClean="0">
                <a:solidFill>
                  <a:schemeClr val="bg1"/>
                </a:solidFill>
              </a:rPr>
              <a:t>Accumulate Weighted</a:t>
            </a:r>
          </a:p>
          <a:p>
            <a:pPr>
              <a:lnSpc>
                <a:spcPct val="90000"/>
              </a:lnSpc>
            </a:pPr>
            <a:r>
              <a:rPr lang="en-US" sz="800" dirty="0" smtClean="0">
                <a:solidFill>
                  <a:schemeClr val="bg1"/>
                </a:solidFill>
              </a:rPr>
              <a:t>Add / Subtract / Multiply</a:t>
            </a:r>
          </a:p>
          <a:p>
            <a:pPr>
              <a:lnSpc>
                <a:spcPct val="90000"/>
              </a:lnSpc>
            </a:pPr>
            <a:r>
              <a:rPr lang="en-US" sz="800" dirty="0" smtClean="0">
                <a:solidFill>
                  <a:schemeClr val="bg1"/>
                </a:solidFill>
              </a:rPr>
              <a:t>Channel Combine</a:t>
            </a:r>
          </a:p>
          <a:p>
            <a:pPr>
              <a:lnSpc>
                <a:spcPct val="90000"/>
              </a:lnSpc>
            </a:pPr>
            <a:r>
              <a:rPr lang="en-US" sz="800" dirty="0" smtClean="0">
                <a:solidFill>
                  <a:schemeClr val="bg1"/>
                </a:solidFill>
              </a:rPr>
              <a:t>Channel Extract</a:t>
            </a:r>
          </a:p>
        </p:txBody>
      </p:sp>
      <p:sp>
        <p:nvSpPr>
          <p:cNvPr id="68" name="TextBox 67"/>
          <p:cNvSpPr txBox="1"/>
          <p:nvPr/>
        </p:nvSpPr>
        <p:spPr>
          <a:xfrm>
            <a:off x="8536348" y="4460255"/>
            <a:ext cx="992579"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GEOMETRIC </a:t>
            </a:r>
            <a:br>
              <a:rPr lang="en-US" sz="900" b="1" dirty="0" smtClean="0">
                <a:solidFill>
                  <a:schemeClr val="bg1"/>
                </a:solidFill>
              </a:rPr>
            </a:br>
            <a:r>
              <a:rPr lang="en-US" sz="900" b="1" dirty="0" smtClean="0">
                <a:solidFill>
                  <a:schemeClr val="bg1"/>
                </a:solidFill>
              </a:rPr>
              <a:t>TRANSFORMS</a:t>
            </a:r>
          </a:p>
          <a:p>
            <a:pPr>
              <a:lnSpc>
                <a:spcPct val="90000"/>
              </a:lnSpc>
            </a:pPr>
            <a:r>
              <a:rPr lang="en-US" sz="800" dirty="0" smtClean="0">
                <a:solidFill>
                  <a:schemeClr val="bg1"/>
                </a:solidFill>
              </a:rPr>
              <a:t>Affine Warp </a:t>
            </a:r>
            <a:r>
              <a:rPr lang="en-US" sz="800" dirty="0" smtClean="0">
                <a:solidFill>
                  <a:schemeClr val="tx2"/>
                </a:solidFill>
              </a:rPr>
              <a:t>+</a:t>
            </a:r>
          </a:p>
          <a:p>
            <a:pPr>
              <a:lnSpc>
                <a:spcPct val="90000"/>
              </a:lnSpc>
            </a:pPr>
            <a:r>
              <a:rPr lang="en-US" sz="800" dirty="0" smtClean="0">
                <a:solidFill>
                  <a:schemeClr val="tx2"/>
                </a:solidFill>
              </a:rPr>
              <a:t>Perspective Warp</a:t>
            </a:r>
          </a:p>
          <a:p>
            <a:pPr>
              <a:lnSpc>
                <a:spcPct val="90000"/>
              </a:lnSpc>
            </a:pPr>
            <a:r>
              <a:rPr lang="en-US" sz="800" dirty="0" smtClean="0">
                <a:solidFill>
                  <a:schemeClr val="tx2"/>
                </a:solidFill>
              </a:rPr>
              <a:t>Flip Image</a:t>
            </a:r>
          </a:p>
          <a:p>
            <a:pPr>
              <a:lnSpc>
                <a:spcPct val="90000"/>
              </a:lnSpc>
            </a:pPr>
            <a:r>
              <a:rPr lang="en-US" sz="800" dirty="0" smtClean="0">
                <a:solidFill>
                  <a:schemeClr val="bg1"/>
                </a:solidFill>
              </a:rPr>
              <a:t>Gaussian Pyramid</a:t>
            </a:r>
          </a:p>
          <a:p>
            <a:pPr>
              <a:lnSpc>
                <a:spcPct val="90000"/>
              </a:lnSpc>
            </a:pPr>
            <a:r>
              <a:rPr lang="en-US" sz="800" dirty="0" smtClean="0">
                <a:solidFill>
                  <a:schemeClr val="bg1"/>
                </a:solidFill>
              </a:rPr>
              <a:t>Remap</a:t>
            </a:r>
          </a:p>
          <a:p>
            <a:pPr>
              <a:lnSpc>
                <a:spcPct val="90000"/>
              </a:lnSpc>
            </a:pPr>
            <a:r>
              <a:rPr lang="en-US" sz="800" dirty="0" smtClean="0">
                <a:solidFill>
                  <a:schemeClr val="bg1"/>
                </a:solidFill>
              </a:rPr>
              <a:t>Scale Image</a:t>
            </a:r>
          </a:p>
        </p:txBody>
      </p:sp>
      <p:sp>
        <p:nvSpPr>
          <p:cNvPr id="69" name="TextBox 68"/>
          <p:cNvSpPr txBox="1"/>
          <p:nvPr/>
        </p:nvSpPr>
        <p:spPr>
          <a:xfrm>
            <a:off x="9584226" y="4467180"/>
            <a:ext cx="1144865" cy="992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Features</a:t>
            </a:r>
          </a:p>
          <a:p>
            <a:pPr>
              <a:lnSpc>
                <a:spcPct val="90000"/>
              </a:lnSpc>
            </a:pPr>
            <a:r>
              <a:rPr lang="en-US" sz="800" dirty="0" smtClean="0">
                <a:solidFill>
                  <a:schemeClr val="bg1"/>
                </a:solidFill>
              </a:rPr>
              <a:t>Canny Edge Detector</a:t>
            </a:r>
          </a:p>
          <a:p>
            <a:pPr>
              <a:lnSpc>
                <a:spcPct val="90000"/>
              </a:lnSpc>
            </a:pPr>
            <a:r>
              <a:rPr lang="en-US" sz="800" dirty="0" smtClean="0">
                <a:solidFill>
                  <a:schemeClr val="bg1"/>
                </a:solidFill>
              </a:rPr>
              <a:t>Fast Corners </a:t>
            </a:r>
            <a:r>
              <a:rPr lang="en-US" sz="800" dirty="0" smtClean="0">
                <a:solidFill>
                  <a:schemeClr val="tx2"/>
                </a:solidFill>
              </a:rPr>
              <a:t>+</a:t>
            </a:r>
          </a:p>
          <a:p>
            <a:pPr>
              <a:lnSpc>
                <a:spcPct val="90000"/>
              </a:lnSpc>
            </a:pPr>
            <a:r>
              <a:rPr lang="en-US" sz="800" dirty="0" smtClean="0">
                <a:solidFill>
                  <a:schemeClr val="tx2"/>
                </a:solidFill>
              </a:rPr>
              <a:t>Fast Track</a:t>
            </a:r>
          </a:p>
          <a:p>
            <a:pPr>
              <a:lnSpc>
                <a:spcPct val="90000"/>
              </a:lnSpc>
            </a:pPr>
            <a:r>
              <a:rPr lang="en-US" sz="800" dirty="0" smtClean="0">
                <a:solidFill>
                  <a:schemeClr val="bg1"/>
                </a:solidFill>
              </a:rPr>
              <a:t>Harris Corners </a:t>
            </a:r>
            <a:r>
              <a:rPr lang="en-US" sz="800" dirty="0" smtClean="0">
                <a:solidFill>
                  <a:schemeClr val="tx2"/>
                </a:solidFill>
              </a:rPr>
              <a:t>+</a:t>
            </a:r>
          </a:p>
          <a:p>
            <a:pPr>
              <a:lnSpc>
                <a:spcPct val="90000"/>
              </a:lnSpc>
            </a:pPr>
            <a:r>
              <a:rPr lang="en-US" sz="800" dirty="0" smtClean="0">
                <a:solidFill>
                  <a:schemeClr val="tx2"/>
                </a:solidFill>
              </a:rPr>
              <a:t>Harris Track</a:t>
            </a:r>
          </a:p>
          <a:p>
            <a:pPr>
              <a:lnSpc>
                <a:spcPct val="90000"/>
              </a:lnSpc>
            </a:pPr>
            <a:r>
              <a:rPr lang="en-US" sz="800" dirty="0" smtClean="0">
                <a:solidFill>
                  <a:schemeClr val="tx2"/>
                </a:solidFill>
              </a:rPr>
              <a:t>Hough Circles</a:t>
            </a:r>
          </a:p>
          <a:p>
            <a:pPr>
              <a:lnSpc>
                <a:spcPct val="90000"/>
              </a:lnSpc>
            </a:pPr>
            <a:r>
              <a:rPr lang="en-US" sz="800" dirty="0" smtClean="0">
                <a:solidFill>
                  <a:schemeClr val="bg1"/>
                </a:solidFill>
              </a:rPr>
              <a:t>Hough Lines</a:t>
            </a:r>
          </a:p>
        </p:txBody>
      </p:sp>
      <p:sp>
        <p:nvSpPr>
          <p:cNvPr id="70" name="Rectangle 69"/>
          <p:cNvSpPr/>
          <p:nvPr/>
        </p:nvSpPr>
        <p:spPr>
          <a:xfrm>
            <a:off x="7146839" y="4507371"/>
            <a:ext cx="3582252" cy="272288"/>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7146839" y="5150620"/>
            <a:ext cx="3582252" cy="272288"/>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9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ross 8"/>
          <p:cNvSpPr/>
          <p:nvPr/>
        </p:nvSpPr>
        <p:spPr>
          <a:xfrm>
            <a:off x="784727" y="2790322"/>
            <a:ext cx="553334" cy="525044"/>
          </a:xfrm>
          <a:prstGeom prst="plus">
            <a:avLst>
              <a:gd name="adj" fmla="val 36274"/>
            </a:avLst>
          </a:prstGeom>
          <a:solidFill>
            <a:schemeClr val="bg1"/>
          </a:solidFill>
          <a:ln>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itle 1"/>
          <p:cNvSpPr>
            <a:spLocks noGrp="1"/>
          </p:cNvSpPr>
          <p:nvPr>
            <p:ph type="title"/>
          </p:nvPr>
        </p:nvSpPr>
        <p:spPr>
          <a:xfrm>
            <a:off x="670229" y="246018"/>
            <a:ext cx="9204325" cy="600164"/>
          </a:xfrm>
        </p:spPr>
        <p:txBody>
          <a:bodyPr/>
          <a:lstStyle/>
          <a:p>
            <a:pPr algn="ctr"/>
            <a:r>
              <a:rPr lang="en-US" dirty="0" err="1" smtClean="0"/>
              <a:t>VisionWorks</a:t>
            </a:r>
            <a:r>
              <a:rPr lang="en-US" sz="3200" dirty="0" smtClean="0"/>
              <a:t>™</a:t>
            </a:r>
            <a:r>
              <a:rPr lang="en-US" dirty="0" smtClean="0"/>
              <a:t> Primitives</a:t>
            </a:r>
            <a:endParaRPr lang="en-US" dirty="0"/>
          </a:p>
        </p:txBody>
      </p:sp>
      <p:sp>
        <p:nvSpPr>
          <p:cNvPr id="11" name="Rectangle 10"/>
          <p:cNvSpPr/>
          <p:nvPr/>
        </p:nvSpPr>
        <p:spPr>
          <a:xfrm>
            <a:off x="2172158" y="1115401"/>
            <a:ext cx="7541281" cy="4220144"/>
          </a:xfrm>
          <a:prstGeom prst="rect">
            <a:avLst/>
          </a:prstGeom>
          <a:solidFill>
            <a:srgbClr val="F2F2F2"/>
          </a:solidFill>
        </p:spPr>
        <p:txBody>
          <a:bodyPr wrap="square" lIns="0" rIns="0" numCol="3" spcCol="457200">
            <a:noAutofit/>
          </a:bodyPr>
          <a:lstStyle/>
          <a:p>
            <a:pPr lvl="1"/>
            <a:r>
              <a:rPr lang="en-US" sz="1400" b="1" dirty="0" smtClean="0">
                <a:solidFill>
                  <a:srgbClr val="0084B4"/>
                </a:solidFill>
                <a:latin typeface="+mj-lt"/>
                <a:cs typeface="Bauhaus 93"/>
              </a:rPr>
              <a:t>IMAGE ARITHMETIC</a:t>
            </a:r>
          </a:p>
          <a:p>
            <a:pPr lvl="1"/>
            <a:r>
              <a:rPr lang="en-US" sz="1200" dirty="0" smtClean="0">
                <a:solidFill>
                  <a:srgbClr val="000000"/>
                </a:solidFill>
                <a:latin typeface="+mn-lt"/>
              </a:rPr>
              <a:t>Absolute </a:t>
            </a:r>
            <a:r>
              <a:rPr lang="en-US" sz="1200" dirty="0">
                <a:solidFill>
                  <a:srgbClr val="000000"/>
                </a:solidFill>
                <a:latin typeface="+mn-lt"/>
              </a:rPr>
              <a:t>Difference</a:t>
            </a:r>
          </a:p>
          <a:p>
            <a:pPr lvl="1"/>
            <a:r>
              <a:rPr lang="en-US" sz="1200" dirty="0" smtClean="0">
                <a:solidFill>
                  <a:srgbClr val="000000"/>
                </a:solidFill>
                <a:latin typeface="+mn-lt"/>
              </a:rPr>
              <a:t>Accumulate Image</a:t>
            </a:r>
            <a:endParaRPr lang="en-US" sz="1200" dirty="0">
              <a:solidFill>
                <a:srgbClr val="000000"/>
              </a:solidFill>
              <a:latin typeface="+mn-lt"/>
            </a:endParaRPr>
          </a:p>
          <a:p>
            <a:pPr lvl="1"/>
            <a:r>
              <a:rPr lang="en-US" sz="1200" dirty="0">
                <a:solidFill>
                  <a:srgbClr val="000000"/>
                </a:solidFill>
                <a:latin typeface="+mn-lt"/>
              </a:rPr>
              <a:t>Accumulate </a:t>
            </a:r>
            <a:r>
              <a:rPr lang="en-US" sz="1200" dirty="0" smtClean="0">
                <a:solidFill>
                  <a:srgbClr val="000000"/>
                </a:solidFill>
                <a:latin typeface="+mn-lt"/>
              </a:rPr>
              <a:t>Squared</a:t>
            </a:r>
            <a:endParaRPr lang="en-US" sz="1200" dirty="0">
              <a:solidFill>
                <a:srgbClr val="000000"/>
              </a:solidFill>
              <a:latin typeface="+mn-lt"/>
            </a:endParaRPr>
          </a:p>
          <a:p>
            <a:pPr lvl="1"/>
            <a:r>
              <a:rPr lang="en-US" sz="1200" dirty="0">
                <a:solidFill>
                  <a:srgbClr val="000000"/>
                </a:solidFill>
                <a:latin typeface="+mn-lt"/>
              </a:rPr>
              <a:t>Accumulate Weighted</a:t>
            </a:r>
          </a:p>
          <a:p>
            <a:pPr lvl="1"/>
            <a:r>
              <a:rPr lang="en-US" sz="1200" dirty="0">
                <a:solidFill>
                  <a:srgbClr val="000000"/>
                </a:solidFill>
                <a:latin typeface="+mn-lt"/>
              </a:rPr>
              <a:t>Add / </a:t>
            </a:r>
            <a:r>
              <a:rPr lang="en-US" sz="1200" dirty="0" smtClean="0">
                <a:solidFill>
                  <a:srgbClr val="000000"/>
                </a:solidFill>
                <a:latin typeface="+mn-lt"/>
              </a:rPr>
              <a:t>Subtract / </a:t>
            </a:r>
            <a:r>
              <a:rPr lang="en-US" sz="1200" dirty="0">
                <a:solidFill>
                  <a:srgbClr val="000000"/>
                </a:solidFill>
                <a:latin typeface="+mn-lt"/>
              </a:rPr>
              <a:t>Multiply</a:t>
            </a:r>
          </a:p>
          <a:p>
            <a:pPr lvl="1"/>
            <a:r>
              <a:rPr lang="en-US" sz="1200" dirty="0">
                <a:solidFill>
                  <a:srgbClr val="000000"/>
                </a:solidFill>
                <a:latin typeface="+mn-lt"/>
              </a:rPr>
              <a:t>Channel </a:t>
            </a:r>
            <a:r>
              <a:rPr lang="en-US" sz="1200" dirty="0" smtClean="0">
                <a:solidFill>
                  <a:srgbClr val="000000"/>
                </a:solidFill>
                <a:latin typeface="+mn-lt"/>
              </a:rPr>
              <a:t>Combine</a:t>
            </a:r>
          </a:p>
          <a:p>
            <a:pPr lvl="1"/>
            <a:r>
              <a:rPr lang="en-US" sz="1200" dirty="0">
                <a:solidFill>
                  <a:srgbClr val="000000"/>
                </a:solidFill>
                <a:latin typeface="+mn-lt"/>
              </a:rPr>
              <a:t>Channel Extract</a:t>
            </a:r>
          </a:p>
          <a:p>
            <a:pPr lvl="1"/>
            <a:r>
              <a:rPr lang="en-US" sz="1200" dirty="0">
                <a:solidFill>
                  <a:srgbClr val="000000"/>
                </a:solidFill>
                <a:latin typeface="+mn-lt"/>
              </a:rPr>
              <a:t>Color </a:t>
            </a:r>
            <a:r>
              <a:rPr lang="en-US" sz="1200" dirty="0" smtClean="0">
                <a:solidFill>
                  <a:srgbClr val="000000"/>
                </a:solidFill>
                <a:latin typeface="+mn-lt"/>
              </a:rPr>
              <a:t>Convert </a:t>
            </a:r>
            <a:r>
              <a:rPr lang="en-US" sz="1200" dirty="0" smtClean="0">
                <a:solidFill>
                  <a:srgbClr val="73B900"/>
                </a:solidFill>
                <a:latin typeface="+mn-lt"/>
              </a:rPr>
              <a:t>+</a:t>
            </a:r>
            <a:endParaRPr lang="en-US" sz="1200" b="1" dirty="0" smtClean="0">
              <a:solidFill>
                <a:srgbClr val="73B900"/>
              </a:solidFill>
              <a:latin typeface="+mn-lt"/>
            </a:endParaRPr>
          </a:p>
          <a:p>
            <a:pPr lvl="1"/>
            <a:r>
              <a:rPr lang="en-US" sz="1200" dirty="0" err="1" smtClean="0">
                <a:solidFill>
                  <a:srgbClr val="73B900"/>
                </a:solidFill>
                <a:latin typeface="+mn-lt"/>
              </a:rPr>
              <a:t>CopyImage</a:t>
            </a:r>
            <a:r>
              <a:rPr lang="en-US" sz="1200" dirty="0" smtClean="0">
                <a:latin typeface="+mn-lt"/>
              </a:rPr>
              <a:t> </a:t>
            </a:r>
            <a:endParaRPr lang="en-US" sz="1200" dirty="0">
              <a:solidFill>
                <a:srgbClr val="76B900"/>
              </a:solidFill>
              <a:latin typeface="+mn-lt"/>
            </a:endParaRPr>
          </a:p>
          <a:p>
            <a:pPr lvl="1"/>
            <a:r>
              <a:rPr lang="en-US" sz="1200" dirty="0" smtClean="0">
                <a:solidFill>
                  <a:srgbClr val="000000"/>
                </a:solidFill>
                <a:latin typeface="+mn-lt"/>
              </a:rPr>
              <a:t>Convert Depth</a:t>
            </a:r>
          </a:p>
          <a:p>
            <a:pPr lvl="1"/>
            <a:r>
              <a:rPr lang="en-US" sz="1200" dirty="0" smtClean="0">
                <a:solidFill>
                  <a:srgbClr val="000000"/>
                </a:solidFill>
                <a:latin typeface="+mn-lt"/>
              </a:rPr>
              <a:t>Magnitude</a:t>
            </a:r>
            <a:endParaRPr lang="en-US" sz="1200" dirty="0">
              <a:solidFill>
                <a:srgbClr val="000000"/>
              </a:solidFill>
              <a:latin typeface="+mn-lt"/>
            </a:endParaRPr>
          </a:p>
          <a:p>
            <a:pPr lvl="1"/>
            <a:r>
              <a:rPr lang="en-US" sz="1200" dirty="0" smtClean="0">
                <a:solidFill>
                  <a:srgbClr val="000000"/>
                </a:solidFill>
                <a:latin typeface="+mn-lt"/>
              </a:rPr>
              <a:t>Not / Or </a:t>
            </a:r>
            <a:r>
              <a:rPr lang="en-US" sz="1200" dirty="0">
                <a:solidFill>
                  <a:srgbClr val="000000"/>
                </a:solidFill>
                <a:latin typeface="+mn-lt"/>
              </a:rPr>
              <a:t>/ </a:t>
            </a:r>
            <a:r>
              <a:rPr lang="en-US" sz="1200" dirty="0" smtClean="0">
                <a:solidFill>
                  <a:srgbClr val="000000"/>
                </a:solidFill>
                <a:latin typeface="+mn-lt"/>
              </a:rPr>
              <a:t>And / </a:t>
            </a:r>
            <a:r>
              <a:rPr lang="en-US" sz="1200" dirty="0" err="1">
                <a:solidFill>
                  <a:srgbClr val="000000"/>
                </a:solidFill>
                <a:latin typeface="+mn-lt"/>
              </a:rPr>
              <a:t>Xor</a:t>
            </a:r>
            <a:endParaRPr lang="en-US" sz="1200" dirty="0">
              <a:solidFill>
                <a:srgbClr val="000000"/>
              </a:solidFill>
              <a:latin typeface="+mn-lt"/>
            </a:endParaRPr>
          </a:p>
          <a:p>
            <a:pPr lvl="1"/>
            <a:r>
              <a:rPr lang="en-US" sz="1200" dirty="0">
                <a:solidFill>
                  <a:srgbClr val="000000"/>
                </a:solidFill>
                <a:latin typeface="+mn-lt"/>
              </a:rPr>
              <a:t>Phase </a:t>
            </a:r>
          </a:p>
          <a:p>
            <a:pPr lvl="1"/>
            <a:r>
              <a:rPr lang="en-US" sz="1200" dirty="0">
                <a:solidFill>
                  <a:srgbClr val="000000"/>
                </a:solidFill>
                <a:latin typeface="+mn-lt"/>
              </a:rPr>
              <a:t>Table Lookup</a:t>
            </a:r>
          </a:p>
          <a:p>
            <a:pPr lvl="1"/>
            <a:r>
              <a:rPr lang="en-US" sz="1200" dirty="0" smtClean="0">
                <a:solidFill>
                  <a:srgbClr val="000000"/>
                </a:solidFill>
                <a:latin typeface="+mn-lt"/>
              </a:rPr>
              <a:t>Threshold</a:t>
            </a:r>
          </a:p>
          <a:p>
            <a:pPr lvl="1"/>
            <a:endParaRPr lang="en-US" sz="1200" b="1" dirty="0" smtClean="0">
              <a:solidFill>
                <a:srgbClr val="3BA4E8"/>
              </a:solidFill>
              <a:latin typeface="+mn-lt"/>
            </a:endParaRPr>
          </a:p>
          <a:p>
            <a:pPr lvl="1"/>
            <a:r>
              <a:rPr lang="en-US" sz="1200" b="1" dirty="0" smtClean="0">
                <a:solidFill>
                  <a:srgbClr val="0084B4"/>
                </a:solidFill>
                <a:latin typeface="+mn-lt"/>
                <a:cs typeface="Bauhaus 93"/>
              </a:rPr>
              <a:t>FLOW </a:t>
            </a:r>
            <a:r>
              <a:rPr lang="en-US" sz="1200" b="1" dirty="0">
                <a:solidFill>
                  <a:srgbClr val="0084B4"/>
                </a:solidFill>
                <a:latin typeface="+mn-lt"/>
                <a:cs typeface="Bauhaus 93"/>
              </a:rPr>
              <a:t>&amp; DEPTH</a:t>
            </a:r>
          </a:p>
          <a:p>
            <a:pPr lvl="1"/>
            <a:r>
              <a:rPr lang="en-US" sz="1200" dirty="0">
                <a:solidFill>
                  <a:srgbClr val="76B900"/>
                </a:solidFill>
                <a:latin typeface="+mn-lt"/>
              </a:rPr>
              <a:t>Median Flow</a:t>
            </a:r>
          </a:p>
          <a:p>
            <a:pPr lvl="1"/>
            <a:r>
              <a:rPr lang="en-US" sz="1200" b="1" dirty="0">
                <a:solidFill>
                  <a:srgbClr val="000000"/>
                </a:solidFill>
                <a:latin typeface="+mn-lt"/>
              </a:rPr>
              <a:t>Optical Flow (LK)</a:t>
            </a:r>
          </a:p>
          <a:p>
            <a:pPr lvl="1"/>
            <a:r>
              <a:rPr lang="en-US" sz="1200" b="1" dirty="0">
                <a:solidFill>
                  <a:srgbClr val="76B900"/>
                </a:solidFill>
                <a:latin typeface="+mn-lt"/>
              </a:rPr>
              <a:t>Semi-Global </a:t>
            </a:r>
            <a:r>
              <a:rPr lang="en-US" sz="1200" b="1" dirty="0" smtClean="0">
                <a:solidFill>
                  <a:srgbClr val="76B900"/>
                </a:solidFill>
                <a:latin typeface="+mn-lt"/>
              </a:rPr>
              <a:t>Matching</a:t>
            </a:r>
          </a:p>
          <a:p>
            <a:pPr lvl="1"/>
            <a:r>
              <a:rPr lang="en-US" sz="1200" b="1" dirty="0" smtClean="0">
                <a:solidFill>
                  <a:srgbClr val="76B900"/>
                </a:solidFill>
                <a:latin typeface="+mn-lt"/>
              </a:rPr>
              <a:t>Stereo Block Matching</a:t>
            </a:r>
            <a:endParaRPr lang="en-US" sz="1100" b="1" dirty="0">
              <a:solidFill>
                <a:srgbClr val="76B900"/>
              </a:solidFill>
              <a:latin typeface="+mn-lt"/>
            </a:endParaRPr>
          </a:p>
          <a:p>
            <a:pPr lvl="1"/>
            <a:r>
              <a:rPr lang="en-US" sz="1400" b="1" dirty="0" smtClean="0">
                <a:solidFill>
                  <a:schemeClr val="accent1"/>
                </a:solidFill>
                <a:latin typeface="+mn-lt"/>
                <a:cs typeface="Bauhaus 93"/>
              </a:rPr>
              <a:t>GEOMETRIC TRANSFORMS</a:t>
            </a:r>
            <a:endParaRPr lang="en-US" sz="1400" dirty="0" smtClean="0">
              <a:solidFill>
                <a:schemeClr val="accent1"/>
              </a:solidFill>
              <a:latin typeface="+mn-lt"/>
              <a:cs typeface="Bauhaus 93"/>
            </a:endParaRPr>
          </a:p>
          <a:p>
            <a:pPr lvl="1"/>
            <a:r>
              <a:rPr lang="en-US" sz="1200" dirty="0" smtClean="0">
                <a:solidFill>
                  <a:srgbClr val="000000"/>
                </a:solidFill>
                <a:latin typeface="+mn-lt"/>
              </a:rPr>
              <a:t>Affine</a:t>
            </a:r>
            <a:r>
              <a:rPr lang="en-US" sz="1200" dirty="0" smtClean="0">
                <a:latin typeface="+mn-lt"/>
              </a:rPr>
              <a:t> </a:t>
            </a:r>
            <a:r>
              <a:rPr lang="en-US" sz="1200" dirty="0" smtClean="0">
                <a:solidFill>
                  <a:srgbClr val="000000"/>
                </a:solidFill>
                <a:latin typeface="+mn-lt"/>
              </a:rPr>
              <a:t>Warp </a:t>
            </a:r>
            <a:r>
              <a:rPr lang="en-US" sz="1200" dirty="0">
                <a:solidFill>
                  <a:srgbClr val="73B900"/>
                </a:solidFill>
              </a:rPr>
              <a:t>+</a:t>
            </a:r>
            <a:endParaRPr lang="en-US" sz="1200" dirty="0" smtClean="0">
              <a:solidFill>
                <a:srgbClr val="000000"/>
              </a:solidFill>
              <a:latin typeface="+mn-lt"/>
            </a:endParaRPr>
          </a:p>
          <a:p>
            <a:pPr lvl="1"/>
            <a:r>
              <a:rPr lang="en-US" sz="1200" dirty="0" smtClean="0">
                <a:solidFill>
                  <a:srgbClr val="000000"/>
                </a:solidFill>
                <a:latin typeface="+mn-lt"/>
              </a:rPr>
              <a:t>Warp Perspective </a:t>
            </a:r>
            <a:r>
              <a:rPr lang="en-US" sz="1200" dirty="0" smtClean="0">
                <a:solidFill>
                  <a:srgbClr val="73B900"/>
                </a:solidFill>
                <a:latin typeface="+mn-lt"/>
              </a:rPr>
              <a:t>+ </a:t>
            </a:r>
          </a:p>
          <a:p>
            <a:pPr lvl="1"/>
            <a:r>
              <a:rPr lang="en-US" sz="1200" dirty="0" smtClean="0">
                <a:solidFill>
                  <a:srgbClr val="73B900"/>
                </a:solidFill>
                <a:latin typeface="+mn-lt"/>
              </a:rPr>
              <a:t>Flip Image</a:t>
            </a:r>
            <a:endParaRPr lang="en-US" sz="1200" dirty="0">
              <a:solidFill>
                <a:srgbClr val="76B900"/>
              </a:solidFill>
              <a:latin typeface="+mn-lt"/>
            </a:endParaRPr>
          </a:p>
          <a:p>
            <a:pPr lvl="1"/>
            <a:r>
              <a:rPr lang="en-US" sz="1200" dirty="0" smtClean="0">
                <a:solidFill>
                  <a:srgbClr val="000000"/>
                </a:solidFill>
                <a:latin typeface="+mn-lt"/>
              </a:rPr>
              <a:t>Remap</a:t>
            </a:r>
            <a:endParaRPr lang="en-US" sz="1200" dirty="0">
              <a:solidFill>
                <a:srgbClr val="000000"/>
              </a:solidFill>
              <a:latin typeface="+mn-lt"/>
            </a:endParaRPr>
          </a:p>
          <a:p>
            <a:pPr lvl="1"/>
            <a:r>
              <a:rPr lang="en-US" sz="1200" dirty="0">
                <a:solidFill>
                  <a:srgbClr val="000000"/>
                </a:solidFill>
                <a:latin typeface="+mn-lt"/>
              </a:rPr>
              <a:t>Scale </a:t>
            </a:r>
            <a:r>
              <a:rPr lang="en-US" sz="1200" dirty="0" smtClean="0">
                <a:solidFill>
                  <a:srgbClr val="000000"/>
                </a:solidFill>
                <a:latin typeface="+mn-lt"/>
              </a:rPr>
              <a:t>Image</a:t>
            </a:r>
            <a:r>
              <a:rPr lang="en-US" sz="1200" dirty="0" smtClean="0">
                <a:latin typeface="+mn-lt"/>
              </a:rPr>
              <a:t> </a:t>
            </a:r>
            <a:r>
              <a:rPr lang="en-US" sz="1200" dirty="0">
                <a:solidFill>
                  <a:srgbClr val="73B900"/>
                </a:solidFill>
                <a:latin typeface="+mn-lt"/>
              </a:rPr>
              <a:t>+</a:t>
            </a:r>
            <a:endParaRPr lang="en-US" sz="1200" b="1" dirty="0" smtClean="0">
              <a:solidFill>
                <a:srgbClr val="73B900"/>
              </a:solidFill>
              <a:latin typeface="+mn-lt"/>
            </a:endParaRPr>
          </a:p>
          <a:p>
            <a:pPr lvl="1"/>
            <a:endParaRPr lang="en-US" sz="1200" b="1" dirty="0">
              <a:solidFill>
                <a:srgbClr val="3BA4E8"/>
              </a:solidFill>
              <a:latin typeface="+mn-lt"/>
            </a:endParaRPr>
          </a:p>
          <a:p>
            <a:pPr lvl="1"/>
            <a:r>
              <a:rPr lang="en-US" sz="1400" b="1" dirty="0" smtClean="0">
                <a:solidFill>
                  <a:srgbClr val="0084B4"/>
                </a:solidFill>
                <a:latin typeface="+mn-lt"/>
                <a:cs typeface="Bauhaus 93"/>
              </a:rPr>
              <a:t>FILTERS</a:t>
            </a:r>
          </a:p>
          <a:p>
            <a:pPr lvl="1"/>
            <a:r>
              <a:rPr lang="en-US" sz="1200" dirty="0" err="1" smtClean="0">
                <a:solidFill>
                  <a:srgbClr val="000000"/>
                </a:solidFill>
                <a:latin typeface="+mn-lt"/>
              </a:rPr>
              <a:t>BoxFilter</a:t>
            </a:r>
            <a:endParaRPr lang="en-US" sz="1200" dirty="0" smtClean="0">
              <a:solidFill>
                <a:srgbClr val="000000"/>
              </a:solidFill>
              <a:latin typeface="+mn-lt"/>
            </a:endParaRPr>
          </a:p>
          <a:p>
            <a:pPr lvl="1"/>
            <a:r>
              <a:rPr lang="en-US" sz="1200" dirty="0">
                <a:solidFill>
                  <a:srgbClr val="000000"/>
                </a:solidFill>
                <a:latin typeface="+mn-lt"/>
              </a:rPr>
              <a:t>Convolution</a:t>
            </a:r>
          </a:p>
          <a:p>
            <a:pPr lvl="1"/>
            <a:r>
              <a:rPr lang="en-US" sz="1200" dirty="0">
                <a:solidFill>
                  <a:srgbClr val="000000"/>
                </a:solidFill>
                <a:latin typeface="+mn-lt"/>
              </a:rPr>
              <a:t>Dilation </a:t>
            </a:r>
            <a:r>
              <a:rPr lang="en-US" sz="1200" dirty="0" smtClean="0">
                <a:solidFill>
                  <a:srgbClr val="000000"/>
                </a:solidFill>
                <a:latin typeface="+mn-lt"/>
              </a:rPr>
              <a:t>Filter</a:t>
            </a:r>
            <a:endParaRPr lang="en-US" sz="1200" dirty="0">
              <a:solidFill>
                <a:srgbClr val="000000"/>
              </a:solidFill>
              <a:latin typeface="+mn-lt"/>
            </a:endParaRPr>
          </a:p>
          <a:p>
            <a:pPr lvl="1"/>
            <a:r>
              <a:rPr lang="en-US" sz="1200" dirty="0">
                <a:solidFill>
                  <a:srgbClr val="000000"/>
                </a:solidFill>
                <a:latin typeface="+mn-lt"/>
              </a:rPr>
              <a:t>Erosion Filter</a:t>
            </a:r>
          </a:p>
          <a:p>
            <a:pPr lvl="1"/>
            <a:r>
              <a:rPr lang="en-US" sz="1200" b="1" dirty="0">
                <a:solidFill>
                  <a:srgbClr val="000000"/>
                </a:solidFill>
                <a:latin typeface="+mn-lt"/>
              </a:rPr>
              <a:t>Gaussian </a:t>
            </a:r>
            <a:r>
              <a:rPr lang="en-US" sz="1200" b="1" dirty="0" smtClean="0">
                <a:solidFill>
                  <a:srgbClr val="000000"/>
                </a:solidFill>
                <a:latin typeface="+mn-lt"/>
              </a:rPr>
              <a:t>Filter</a:t>
            </a:r>
          </a:p>
          <a:p>
            <a:pPr lvl="1"/>
            <a:r>
              <a:rPr lang="en-US" sz="1200" b="1" dirty="0">
                <a:solidFill>
                  <a:srgbClr val="000000"/>
                </a:solidFill>
              </a:rPr>
              <a:t>Gaussian </a:t>
            </a:r>
            <a:r>
              <a:rPr lang="en-US" sz="1200" b="1" dirty="0" smtClean="0">
                <a:solidFill>
                  <a:srgbClr val="000000"/>
                </a:solidFill>
              </a:rPr>
              <a:t>Pyramid</a:t>
            </a:r>
            <a:endParaRPr lang="en-US" sz="1200" b="1" dirty="0" smtClean="0">
              <a:solidFill>
                <a:srgbClr val="000000"/>
              </a:solidFill>
              <a:latin typeface="+mn-lt"/>
            </a:endParaRPr>
          </a:p>
          <a:p>
            <a:pPr lvl="1"/>
            <a:r>
              <a:rPr lang="en-US" sz="1200" dirty="0" smtClean="0">
                <a:solidFill>
                  <a:srgbClr val="000000"/>
                </a:solidFill>
                <a:latin typeface="+mn-lt"/>
              </a:rPr>
              <a:t>Laplacian3x3</a:t>
            </a:r>
          </a:p>
          <a:p>
            <a:pPr lvl="1"/>
            <a:r>
              <a:rPr lang="en-US" sz="1200" dirty="0" smtClean="0">
                <a:solidFill>
                  <a:schemeClr val="bg1"/>
                </a:solidFill>
                <a:latin typeface="+mn-lt"/>
              </a:rPr>
              <a:t>Median Filter</a:t>
            </a:r>
          </a:p>
          <a:p>
            <a:pPr lvl="1"/>
            <a:r>
              <a:rPr lang="en-US" sz="1200" dirty="0" smtClean="0">
                <a:solidFill>
                  <a:srgbClr val="73B632"/>
                </a:solidFill>
                <a:latin typeface="+mn-lt"/>
              </a:rPr>
              <a:t>Scharr3x3</a:t>
            </a:r>
            <a:endParaRPr lang="en-US" sz="1200" dirty="0">
              <a:solidFill>
                <a:srgbClr val="73B632"/>
              </a:solidFill>
              <a:latin typeface="+mn-lt"/>
            </a:endParaRPr>
          </a:p>
          <a:p>
            <a:pPr lvl="1"/>
            <a:r>
              <a:rPr lang="en-US" sz="1200" b="1" dirty="0" err="1">
                <a:solidFill>
                  <a:srgbClr val="000000"/>
                </a:solidFill>
                <a:latin typeface="+mn-lt"/>
              </a:rPr>
              <a:t>Sobel</a:t>
            </a:r>
            <a:r>
              <a:rPr lang="en-US" sz="1200" b="1" dirty="0">
                <a:solidFill>
                  <a:srgbClr val="000000"/>
                </a:solidFill>
                <a:latin typeface="+mn-lt"/>
              </a:rPr>
              <a:t> </a:t>
            </a:r>
            <a:r>
              <a:rPr lang="en-US" sz="1200" b="1" dirty="0" smtClean="0">
                <a:solidFill>
                  <a:srgbClr val="000000"/>
                </a:solidFill>
                <a:latin typeface="+mn-lt"/>
              </a:rPr>
              <a:t>3x3</a:t>
            </a:r>
          </a:p>
          <a:p>
            <a:pPr lvl="1"/>
            <a:endParaRPr lang="en-US" sz="1200" b="1" dirty="0" smtClean="0">
              <a:solidFill>
                <a:srgbClr val="3BA4E8"/>
              </a:solidFill>
              <a:latin typeface="+mn-lt"/>
            </a:endParaRPr>
          </a:p>
          <a:p>
            <a:pPr lvl="1"/>
            <a:endParaRPr lang="en-US" sz="1400" b="1" dirty="0" smtClean="0">
              <a:solidFill>
                <a:srgbClr val="D9D9D9"/>
              </a:solidFill>
              <a:latin typeface="+mn-lt"/>
            </a:endParaRPr>
          </a:p>
          <a:p>
            <a:pPr lvl="1"/>
            <a:r>
              <a:rPr lang="en-US" sz="1400" b="1" dirty="0" smtClean="0">
                <a:solidFill>
                  <a:srgbClr val="0084B4"/>
                </a:solidFill>
                <a:latin typeface="+mn-lt"/>
                <a:cs typeface="Bauhaus 93"/>
              </a:rPr>
              <a:t>FEATURES</a:t>
            </a:r>
            <a:endParaRPr lang="en-US" sz="1200" b="1" dirty="0" smtClean="0">
              <a:solidFill>
                <a:srgbClr val="0084B4"/>
              </a:solidFill>
              <a:latin typeface="+mn-lt"/>
              <a:cs typeface="Bauhaus 93"/>
            </a:endParaRPr>
          </a:p>
          <a:p>
            <a:pPr lvl="1"/>
            <a:r>
              <a:rPr lang="en-US" sz="1200" b="1" dirty="0" smtClean="0">
                <a:solidFill>
                  <a:srgbClr val="000000"/>
                </a:solidFill>
                <a:latin typeface="+mn-lt"/>
              </a:rPr>
              <a:t>Canny Edge Detector</a:t>
            </a:r>
          </a:p>
          <a:p>
            <a:pPr lvl="1"/>
            <a:r>
              <a:rPr lang="en-US" sz="1200" b="1" dirty="0" smtClean="0">
                <a:solidFill>
                  <a:srgbClr val="000000"/>
                </a:solidFill>
                <a:latin typeface="+mn-lt"/>
              </a:rPr>
              <a:t>Fast Corners </a:t>
            </a:r>
            <a:r>
              <a:rPr lang="en-US" sz="1200" b="1" dirty="0" smtClean="0">
                <a:solidFill>
                  <a:srgbClr val="73B900"/>
                </a:solidFill>
                <a:latin typeface="+mn-lt"/>
              </a:rPr>
              <a:t>+</a:t>
            </a:r>
          </a:p>
          <a:p>
            <a:pPr lvl="1"/>
            <a:r>
              <a:rPr lang="en-US" sz="1200" b="1" dirty="0" smtClean="0">
                <a:solidFill>
                  <a:schemeClr val="tx2"/>
                </a:solidFill>
                <a:latin typeface="+mn-lt"/>
              </a:rPr>
              <a:t>Fast Track</a:t>
            </a:r>
          </a:p>
          <a:p>
            <a:pPr lvl="1"/>
            <a:r>
              <a:rPr lang="en-US" sz="1200" b="1" dirty="0" smtClean="0">
                <a:solidFill>
                  <a:srgbClr val="000000"/>
                </a:solidFill>
                <a:latin typeface="+mn-lt"/>
              </a:rPr>
              <a:t>Harris Corners </a:t>
            </a:r>
            <a:r>
              <a:rPr lang="en-US" sz="1200" b="1" dirty="0" smtClean="0">
                <a:solidFill>
                  <a:srgbClr val="73B900"/>
                </a:solidFill>
                <a:latin typeface="+mn-lt"/>
              </a:rPr>
              <a:t>+</a:t>
            </a:r>
          </a:p>
          <a:p>
            <a:pPr lvl="1"/>
            <a:r>
              <a:rPr lang="en-US" sz="1200" b="1" dirty="0" smtClean="0">
                <a:solidFill>
                  <a:srgbClr val="73B900"/>
                </a:solidFill>
                <a:latin typeface="+mn-lt"/>
              </a:rPr>
              <a:t>Harris Track</a:t>
            </a:r>
          </a:p>
          <a:p>
            <a:pPr lvl="1"/>
            <a:r>
              <a:rPr lang="en-US" sz="1200" b="1" dirty="0" smtClean="0">
                <a:solidFill>
                  <a:srgbClr val="73B900"/>
                </a:solidFill>
                <a:latin typeface="+mn-lt"/>
              </a:rPr>
              <a:t>Hough Circles</a:t>
            </a:r>
          </a:p>
          <a:p>
            <a:pPr lvl="1"/>
            <a:r>
              <a:rPr lang="en-US" sz="1200" b="1" dirty="0" smtClean="0">
                <a:solidFill>
                  <a:srgbClr val="73B900"/>
                </a:solidFill>
                <a:latin typeface="+mn-lt"/>
              </a:rPr>
              <a:t>Hough Lines</a:t>
            </a:r>
          </a:p>
          <a:p>
            <a:pPr lvl="1"/>
            <a:endParaRPr lang="en-US" sz="1200" dirty="0" smtClean="0">
              <a:solidFill>
                <a:srgbClr val="0084B4"/>
              </a:solidFill>
              <a:latin typeface="+mn-lt"/>
            </a:endParaRPr>
          </a:p>
          <a:p>
            <a:pPr lvl="1"/>
            <a:r>
              <a:rPr lang="en-US" sz="1400" b="1" dirty="0" smtClean="0">
                <a:solidFill>
                  <a:srgbClr val="0084B4"/>
                </a:solidFill>
                <a:latin typeface="+mn-lt"/>
                <a:cs typeface="Bauhaus 93"/>
              </a:rPr>
              <a:t>ANALYSIS</a:t>
            </a:r>
            <a:endParaRPr lang="en-US" sz="1200" b="1" dirty="0" smtClean="0">
              <a:solidFill>
                <a:srgbClr val="0084B4"/>
              </a:solidFill>
              <a:latin typeface="+mn-lt"/>
              <a:cs typeface="Bauhaus 93"/>
            </a:endParaRPr>
          </a:p>
          <a:p>
            <a:pPr lvl="1"/>
            <a:r>
              <a:rPr lang="en-US" sz="1200" b="1" dirty="0" smtClean="0">
                <a:solidFill>
                  <a:srgbClr val="000000"/>
                </a:solidFill>
                <a:latin typeface="+mn-lt"/>
              </a:rPr>
              <a:t>Histogram</a:t>
            </a:r>
          </a:p>
          <a:p>
            <a:pPr lvl="1"/>
            <a:r>
              <a:rPr lang="en-US" sz="1200" dirty="0" smtClean="0">
                <a:solidFill>
                  <a:srgbClr val="000000"/>
                </a:solidFill>
                <a:latin typeface="+mn-lt"/>
              </a:rPr>
              <a:t>Histogram Equalization</a:t>
            </a:r>
          </a:p>
          <a:p>
            <a:pPr lvl="1"/>
            <a:r>
              <a:rPr lang="en-US" sz="1200" dirty="0" smtClean="0">
                <a:solidFill>
                  <a:srgbClr val="000000"/>
                </a:solidFill>
                <a:latin typeface="+mn-lt"/>
              </a:rPr>
              <a:t>Integral Image</a:t>
            </a:r>
          </a:p>
          <a:p>
            <a:pPr lvl="1"/>
            <a:r>
              <a:rPr lang="en-US" sz="1200" dirty="0" smtClean="0">
                <a:solidFill>
                  <a:srgbClr val="000000"/>
                </a:solidFill>
                <a:latin typeface="+mn-lt"/>
              </a:rPr>
              <a:t>Mean </a:t>
            </a:r>
            <a:r>
              <a:rPr lang="en-US" sz="1200" dirty="0" err="1" smtClean="0">
                <a:solidFill>
                  <a:srgbClr val="000000"/>
                </a:solidFill>
                <a:latin typeface="+mn-lt"/>
              </a:rPr>
              <a:t>Std</a:t>
            </a:r>
            <a:r>
              <a:rPr lang="en-US" sz="1200" dirty="0" smtClean="0">
                <a:solidFill>
                  <a:srgbClr val="000000"/>
                </a:solidFill>
                <a:latin typeface="+mn-lt"/>
              </a:rPr>
              <a:t> Deviation</a:t>
            </a:r>
          </a:p>
          <a:p>
            <a:pPr lvl="1"/>
            <a:r>
              <a:rPr lang="en-US" sz="1200" dirty="0" smtClean="0">
                <a:solidFill>
                  <a:srgbClr val="000000"/>
                </a:solidFill>
                <a:latin typeface="+mn-lt"/>
              </a:rPr>
              <a:t>Min Max Locations</a:t>
            </a:r>
          </a:p>
          <a:p>
            <a:pPr lvl="1"/>
            <a:endParaRPr lang="en-US" sz="1200" dirty="0">
              <a:solidFill>
                <a:schemeClr val="tx1">
                  <a:lumMod val="50000"/>
                </a:schemeClr>
              </a:solidFill>
              <a:latin typeface="+mn-lt"/>
            </a:endParaRPr>
          </a:p>
        </p:txBody>
      </p:sp>
      <p:sp>
        <p:nvSpPr>
          <p:cNvPr id="12" name="Rectangle 11"/>
          <p:cNvSpPr/>
          <p:nvPr/>
        </p:nvSpPr>
        <p:spPr>
          <a:xfrm>
            <a:off x="305598" y="3847336"/>
            <a:ext cx="1511592" cy="446855"/>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smtClean="0">
                <a:solidFill>
                  <a:schemeClr val="bg1"/>
                </a:solidFill>
              </a:rPr>
              <a:t>NVIDIA extensions</a:t>
            </a:r>
            <a:endParaRPr lang="en-US" dirty="0">
              <a:solidFill>
                <a:schemeClr val="bg1"/>
              </a:solidFill>
            </a:endParaRPr>
          </a:p>
        </p:txBody>
      </p:sp>
      <p:sp>
        <p:nvSpPr>
          <p:cNvPr id="13" name="Rectangle 12"/>
          <p:cNvSpPr/>
          <p:nvPr/>
        </p:nvSpPr>
        <p:spPr>
          <a:xfrm>
            <a:off x="189954" y="1804931"/>
            <a:ext cx="1742880" cy="453421"/>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smtClean="0">
                <a:solidFill>
                  <a:schemeClr val="bg1"/>
                </a:solidFill>
              </a:rPr>
              <a:t>All OpenVX Primitives</a:t>
            </a:r>
            <a:endParaRPr lang="en-US" dirty="0">
              <a:solidFill>
                <a:schemeClr val="bg1"/>
              </a:solidFill>
            </a:endParaRPr>
          </a:p>
        </p:txBody>
      </p:sp>
      <p:sp>
        <p:nvSpPr>
          <p:cNvPr id="4" name="Rectangle 3"/>
          <p:cNvSpPr/>
          <p:nvPr/>
        </p:nvSpPr>
        <p:spPr>
          <a:xfrm>
            <a:off x="7127196" y="4696751"/>
            <a:ext cx="2747358" cy="563231"/>
          </a:xfrm>
          <a:prstGeom prst="rect">
            <a:avLst/>
          </a:prstGeom>
        </p:spPr>
        <p:txBody>
          <a:bodyPr wrap="square">
            <a:spAutoFit/>
          </a:bodyPr>
          <a:lstStyle/>
          <a:p>
            <a:pPr>
              <a:lnSpc>
                <a:spcPct val="130000"/>
              </a:lnSpc>
            </a:pPr>
            <a:r>
              <a:rPr lang="en-US" sz="1200" dirty="0">
                <a:solidFill>
                  <a:srgbClr val="FFFFFF"/>
                </a:solidFill>
              </a:rPr>
              <a:t> </a:t>
            </a:r>
            <a:r>
              <a:rPr lang="en-US" sz="1200" dirty="0" smtClean="0">
                <a:solidFill>
                  <a:srgbClr val="73B900"/>
                </a:solidFill>
              </a:rPr>
              <a:t>+  type/mode extension </a:t>
            </a:r>
            <a:r>
              <a:rPr lang="en-US" sz="1200" dirty="0">
                <a:solidFill>
                  <a:srgbClr val="73B900"/>
                </a:solidFill>
              </a:rPr>
              <a:t>by NVIDIA </a:t>
            </a:r>
          </a:p>
          <a:p>
            <a:pPr>
              <a:lnSpc>
                <a:spcPct val="130000"/>
              </a:lnSpc>
            </a:pPr>
            <a:r>
              <a:rPr lang="en-US" sz="1200" dirty="0" smtClean="0">
                <a:solidFill>
                  <a:srgbClr val="76B900"/>
                </a:solidFill>
              </a:rPr>
              <a:t>      NVIDIA extension primitives</a:t>
            </a:r>
            <a:endParaRPr lang="en-US" sz="1200" dirty="0">
              <a:solidFill>
                <a:srgbClr val="76B900"/>
              </a:solidFill>
            </a:endParaRPr>
          </a:p>
        </p:txBody>
      </p:sp>
      <p:sp>
        <p:nvSpPr>
          <p:cNvPr id="2" name="Rectangle 1"/>
          <p:cNvSpPr/>
          <p:nvPr/>
        </p:nvSpPr>
        <p:spPr>
          <a:xfrm flipH="1">
            <a:off x="7267882" y="5051997"/>
            <a:ext cx="94075" cy="117593"/>
          </a:xfrm>
          <a:prstGeom prst="rect">
            <a:avLst/>
          </a:prstGeom>
          <a:solidFill>
            <a:srgbClr val="76B900"/>
          </a:solidFill>
          <a:ln>
            <a:solidFill>
              <a:srgbClr val="0064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3B900"/>
              </a:solidFill>
            </a:endParaRPr>
          </a:p>
        </p:txBody>
      </p:sp>
      <p:cxnSp>
        <p:nvCxnSpPr>
          <p:cNvPr id="15" name="Straight Connector 14"/>
          <p:cNvCxnSpPr/>
          <p:nvPr/>
        </p:nvCxnSpPr>
        <p:spPr>
          <a:xfrm>
            <a:off x="2069529" y="1482198"/>
            <a:ext cx="22635" cy="3486549"/>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804750" y="1227777"/>
            <a:ext cx="0" cy="3995392"/>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438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pPr algn="l"/>
            <a:r>
              <a:rPr lang="en-US" dirty="0" err="1" smtClean="0"/>
              <a:t>cuDNN</a:t>
            </a:r>
            <a:endParaRPr lang="en-US" baseline="30000" dirty="0"/>
          </a:p>
        </p:txBody>
      </p:sp>
      <p:sp>
        <p:nvSpPr>
          <p:cNvPr id="7" name="Content Placeholder 6"/>
          <p:cNvSpPr>
            <a:spLocks noGrp="1"/>
          </p:cNvSpPr>
          <p:nvPr>
            <p:ph idx="1"/>
          </p:nvPr>
        </p:nvSpPr>
        <p:spPr>
          <a:xfrm>
            <a:off x="498348" y="1205208"/>
            <a:ext cx="5091864" cy="4326782"/>
          </a:xfrm>
        </p:spPr>
        <p:txBody>
          <a:bodyPr anchor="t"/>
          <a:lstStyle/>
          <a:p>
            <a:pPr defTabSz="914400"/>
            <a:r>
              <a:rPr lang="en-US" sz="1800" dirty="0" smtClean="0">
                <a:solidFill>
                  <a:schemeClr val="tx2"/>
                </a:solidFill>
              </a:rPr>
              <a:t>CUDA-accelerated Deep Learning library</a:t>
            </a:r>
            <a:endParaRPr lang="en-US" sz="1800" dirty="0"/>
          </a:p>
          <a:p>
            <a:pPr defTabSz="914400"/>
            <a:endParaRPr lang="en-US" sz="1800" dirty="0" smtClean="0"/>
          </a:p>
          <a:p>
            <a:pPr defTabSz="914400"/>
            <a:endParaRPr lang="en-US" sz="1800" dirty="0" smtClean="0"/>
          </a:p>
          <a:p>
            <a:pPr algn="r" defTabSz="914400"/>
            <a:r>
              <a:rPr lang="en-US" sz="1800" dirty="0" smtClean="0"/>
              <a:t>Supports industry-standard frameworks:</a:t>
            </a:r>
          </a:p>
          <a:p>
            <a:pPr algn="r" defTabSz="914400"/>
            <a:endParaRPr lang="en-US" sz="1800" dirty="0" smtClean="0"/>
          </a:p>
          <a:p>
            <a:pPr algn="r"/>
            <a:r>
              <a:rPr lang="en-US" sz="1800" dirty="0" smtClean="0"/>
              <a:t>Out-of-the-box </a:t>
            </a:r>
            <a:r>
              <a:rPr lang="en-US" sz="1800" dirty="0"/>
              <a:t>speedups of neural </a:t>
            </a:r>
            <a:r>
              <a:rPr lang="en-US" sz="1800" dirty="0" smtClean="0"/>
              <a:t>networks:</a:t>
            </a:r>
            <a:endParaRPr lang="en-US" sz="1800" dirty="0"/>
          </a:p>
          <a:p>
            <a:pPr algn="r" defTabSz="914400"/>
            <a:endParaRPr lang="en-US" sz="1800" dirty="0"/>
          </a:p>
          <a:p>
            <a:pPr algn="r" defTabSz="914400"/>
            <a:endParaRPr lang="en-US" sz="1800" dirty="0" smtClean="0"/>
          </a:p>
          <a:p>
            <a:pPr algn="r" defTabSz="914400"/>
            <a:r>
              <a:rPr lang="en-US" sz="1800" dirty="0" smtClean="0"/>
              <a:t>For </a:t>
            </a:r>
            <a:r>
              <a:rPr lang="en-US" sz="1800" i="1" dirty="0" smtClean="0"/>
              <a:t>both</a:t>
            </a:r>
            <a:r>
              <a:rPr lang="en-US" sz="1800" dirty="0" smtClean="0"/>
              <a:t> Inference and Training:</a:t>
            </a:r>
            <a:endParaRPr lang="en-US" sz="1800" dirty="0" smtClean="0">
              <a:solidFill>
                <a:schemeClr val="tx2"/>
              </a:solidFill>
            </a:endParaRPr>
          </a:p>
          <a:p>
            <a:pPr defTabSz="914400"/>
            <a:endParaRPr lang="en-US" sz="1800" dirty="0">
              <a:solidFill>
                <a:schemeClr val="tx2"/>
              </a:solidFill>
            </a:endParaRPr>
          </a:p>
        </p:txBody>
      </p:sp>
      <p:sp>
        <p:nvSpPr>
          <p:cNvPr id="41" name="Rectangle 40"/>
          <p:cNvSpPr/>
          <p:nvPr/>
        </p:nvSpPr>
        <p:spPr>
          <a:xfrm rot="5400000">
            <a:off x="7734699" y="2730681"/>
            <a:ext cx="718380" cy="4884237"/>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51770" y="5001983"/>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Jetson TX1  //  Tesla/Titan/GRID</a:t>
            </a:r>
          </a:p>
        </p:txBody>
      </p:sp>
      <p:sp>
        <p:nvSpPr>
          <p:cNvPr id="43" name="Rectangle 42"/>
          <p:cNvSpPr/>
          <p:nvPr/>
        </p:nvSpPr>
        <p:spPr>
          <a:xfrm rot="5400000">
            <a:off x="7734699" y="1935226"/>
            <a:ext cx="718378" cy="488423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651767" y="4206528"/>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CUDA</a:t>
            </a:r>
          </a:p>
        </p:txBody>
      </p:sp>
      <p:sp>
        <p:nvSpPr>
          <p:cNvPr id="45" name="Rectangle 44"/>
          <p:cNvSpPr/>
          <p:nvPr/>
        </p:nvSpPr>
        <p:spPr>
          <a:xfrm rot="5400000">
            <a:off x="7734696" y="1139770"/>
            <a:ext cx="718379" cy="488423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51767" y="3416128"/>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smtClean="0">
                <a:solidFill>
                  <a:schemeClr val="tx1"/>
                </a:solidFill>
              </a:rPr>
              <a:t>cuDNN</a:t>
            </a:r>
            <a:endParaRPr lang="en-US" b="1" dirty="0" smtClean="0">
              <a:solidFill>
                <a:schemeClr val="tx1"/>
              </a:solidFill>
            </a:endParaRPr>
          </a:p>
        </p:txBody>
      </p:sp>
      <p:sp>
        <p:nvSpPr>
          <p:cNvPr id="47" name="Rectangle 46"/>
          <p:cNvSpPr/>
          <p:nvPr/>
        </p:nvSpPr>
        <p:spPr>
          <a:xfrm rot="5400000">
            <a:off x="7541274" y="140019"/>
            <a:ext cx="1105229" cy="488423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4618" y="2606422"/>
            <a:ext cx="1447596" cy="332947"/>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03285" y="2456794"/>
            <a:ext cx="1587322" cy="659665"/>
          </a:xfrm>
          <a:prstGeom prst="rect">
            <a:avLst/>
          </a:prstGeom>
        </p:spPr>
      </p:pic>
      <p:sp>
        <p:nvSpPr>
          <p:cNvPr id="51" name="Rectangle 50"/>
          <p:cNvSpPr/>
          <p:nvPr/>
        </p:nvSpPr>
        <p:spPr>
          <a:xfrm rot="5400000">
            <a:off x="7914289" y="-227443"/>
            <a:ext cx="359190" cy="488423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651766" y="2043860"/>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Frameworks</a:t>
            </a:r>
          </a:p>
        </p:txBody>
      </p:sp>
      <p:sp>
        <p:nvSpPr>
          <p:cNvPr id="54" name="Rectangle 53"/>
          <p:cNvSpPr/>
          <p:nvPr/>
        </p:nvSpPr>
        <p:spPr>
          <a:xfrm rot="5400000">
            <a:off x="7688095" y="-831122"/>
            <a:ext cx="811579" cy="488423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651771" y="1256430"/>
            <a:ext cx="4884233" cy="7294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b="1" dirty="0" smtClean="0">
                <a:solidFill>
                  <a:schemeClr val="tx2"/>
                </a:solidFill>
              </a:rPr>
              <a:t>Your Application</a:t>
            </a:r>
          </a:p>
          <a:p>
            <a:pPr algn="ctr">
              <a:lnSpc>
                <a:spcPct val="90000"/>
              </a:lnSpc>
            </a:pPr>
            <a:r>
              <a:rPr lang="en-US" dirty="0" smtClean="0">
                <a:solidFill>
                  <a:schemeClr val="tx2"/>
                </a:solidFill>
              </a:rPr>
              <a:t>(dog breed detector, for example)</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9823" y="2464557"/>
            <a:ext cx="1351521" cy="599910"/>
          </a:xfrm>
          <a:prstGeom prst="rect">
            <a:avLst/>
          </a:prstGeom>
        </p:spPr>
      </p:pic>
    </p:spTree>
    <p:extLst>
      <p:ext uri="{BB962C8B-B14F-4D97-AF65-F5344CB8AC3E}">
        <p14:creationId xmlns:p14="http://schemas.microsoft.com/office/powerpoint/2010/main" val="59622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337" y="274263"/>
            <a:ext cx="9976104" cy="590931"/>
          </a:xfrm>
        </p:spPr>
        <p:txBody>
          <a:bodyPr>
            <a:normAutofit/>
          </a:bodyPr>
          <a:lstStyle/>
          <a:p>
            <a:r>
              <a:rPr lang="en-US" dirty="0" smtClean="0"/>
              <a:t>Robot Operating System (ROS)</a:t>
            </a:r>
            <a:endParaRPr lang="en-US" dirty="0"/>
          </a:p>
        </p:txBody>
      </p:sp>
      <p:sp>
        <p:nvSpPr>
          <p:cNvPr id="3" name="Content Placeholder 2"/>
          <p:cNvSpPr>
            <a:spLocks noGrp="1"/>
          </p:cNvSpPr>
          <p:nvPr>
            <p:ph sz="half" idx="1"/>
          </p:nvPr>
        </p:nvSpPr>
        <p:spPr>
          <a:xfrm>
            <a:off x="541337" y="2359742"/>
            <a:ext cx="4945063" cy="3259780"/>
          </a:xfrm>
        </p:spPr>
        <p:txBody>
          <a:bodyPr/>
          <a:lstStyle/>
          <a:p>
            <a:pPr>
              <a:lnSpc>
                <a:spcPct val="100000"/>
              </a:lnSpc>
              <a:spcBef>
                <a:spcPts val="400"/>
              </a:spcBef>
              <a:spcAft>
                <a:spcPts val="400"/>
              </a:spcAft>
              <a:buFont typeface="Arial" charset="0"/>
              <a:buChar char="•"/>
            </a:pPr>
            <a:r>
              <a:rPr lang="en-US" sz="1800" dirty="0"/>
              <a:t>Standardized package manager</a:t>
            </a:r>
          </a:p>
          <a:p>
            <a:pPr>
              <a:lnSpc>
                <a:spcPct val="100000"/>
              </a:lnSpc>
              <a:spcBef>
                <a:spcPts val="400"/>
              </a:spcBef>
              <a:spcAft>
                <a:spcPts val="400"/>
              </a:spcAft>
              <a:buFont typeface="Arial" charset="0"/>
              <a:buChar char="•"/>
            </a:pPr>
            <a:r>
              <a:rPr lang="en-US" sz="1800" dirty="0"/>
              <a:t>ROS packages run on Ubuntu (by default)</a:t>
            </a:r>
          </a:p>
          <a:p>
            <a:pPr>
              <a:lnSpc>
                <a:spcPct val="100000"/>
              </a:lnSpc>
              <a:spcBef>
                <a:spcPts val="400"/>
              </a:spcBef>
              <a:spcAft>
                <a:spcPts val="400"/>
              </a:spcAft>
              <a:buFont typeface="Arial" charset="0"/>
              <a:buChar char="•"/>
            </a:pPr>
            <a:r>
              <a:rPr lang="en-US" sz="1800" dirty="0"/>
              <a:t>Standardizes message-protocols for:</a:t>
            </a:r>
          </a:p>
          <a:p>
            <a:pPr lvl="1">
              <a:lnSpc>
                <a:spcPct val="100000"/>
              </a:lnSpc>
              <a:spcBef>
                <a:spcPts val="400"/>
              </a:spcBef>
              <a:spcAft>
                <a:spcPts val="400"/>
              </a:spcAft>
              <a:buFont typeface="Arial" charset="0"/>
              <a:buChar char="•"/>
            </a:pPr>
            <a:r>
              <a:rPr lang="en-US" sz="1600" dirty="0"/>
              <a:t>Pose estimation</a:t>
            </a:r>
          </a:p>
          <a:p>
            <a:pPr lvl="1">
              <a:lnSpc>
                <a:spcPct val="100000"/>
              </a:lnSpc>
              <a:spcBef>
                <a:spcPts val="400"/>
              </a:spcBef>
              <a:spcAft>
                <a:spcPts val="400"/>
              </a:spcAft>
              <a:buFont typeface="Arial" charset="0"/>
              <a:buChar char="•"/>
            </a:pPr>
            <a:r>
              <a:rPr lang="en-US" sz="1600" dirty="0"/>
              <a:t>Localization</a:t>
            </a:r>
          </a:p>
          <a:p>
            <a:pPr lvl="1">
              <a:lnSpc>
                <a:spcPct val="100000"/>
              </a:lnSpc>
              <a:spcBef>
                <a:spcPts val="400"/>
              </a:spcBef>
              <a:spcAft>
                <a:spcPts val="400"/>
              </a:spcAft>
              <a:buFont typeface="Arial" charset="0"/>
              <a:buChar char="•"/>
            </a:pPr>
            <a:r>
              <a:rPr lang="en-US" sz="1600" dirty="0"/>
              <a:t>Navigation</a:t>
            </a:r>
          </a:p>
          <a:p>
            <a:pPr lvl="1">
              <a:lnSpc>
                <a:spcPct val="100000"/>
              </a:lnSpc>
              <a:spcBef>
                <a:spcPts val="400"/>
              </a:spcBef>
              <a:spcAft>
                <a:spcPts val="400"/>
              </a:spcAft>
              <a:buFont typeface="Arial" charset="0"/>
              <a:buChar char="•"/>
            </a:pPr>
            <a:r>
              <a:rPr lang="en-US" sz="1600" dirty="0"/>
              <a:t>Computer vision</a:t>
            </a:r>
          </a:p>
          <a:p>
            <a:pPr>
              <a:lnSpc>
                <a:spcPct val="100000"/>
              </a:lnSpc>
              <a:spcBef>
                <a:spcPts val="400"/>
              </a:spcBef>
              <a:spcAft>
                <a:spcPts val="400"/>
              </a:spcAft>
              <a:buFont typeface="Arial" charset="0"/>
              <a:buChar char="•"/>
            </a:pPr>
            <a:r>
              <a:rPr lang="en-US" sz="1800" dirty="0"/>
              <a:t>Incorporates the latest contributions from academia (bleeding-edge research)</a:t>
            </a:r>
          </a:p>
          <a:p>
            <a:pPr lvl="1">
              <a:lnSpc>
                <a:spcPct val="100000"/>
              </a:lnSpc>
              <a:spcBef>
                <a:spcPts val="400"/>
              </a:spcBef>
              <a:spcAft>
                <a:spcPts val="400"/>
              </a:spcAft>
            </a:pPr>
            <a:endParaRPr lang="en-US" sz="1400" dirty="0"/>
          </a:p>
        </p:txBody>
      </p:sp>
      <p:sp>
        <p:nvSpPr>
          <p:cNvPr id="5" name="Text Placeholder 4"/>
          <p:cNvSpPr>
            <a:spLocks noGrp="1"/>
          </p:cNvSpPr>
          <p:nvPr>
            <p:ph type="body" sz="quarter" idx="10"/>
          </p:nvPr>
        </p:nvSpPr>
        <p:spPr>
          <a:xfrm>
            <a:off x="498348" y="888349"/>
            <a:ext cx="9976104" cy="525463"/>
          </a:xfrm>
        </p:spPr>
        <p:txBody>
          <a:bodyPr/>
          <a:lstStyle/>
          <a:p>
            <a:r>
              <a:rPr lang="en-US" dirty="0" smtClean="0"/>
              <a:t>What is it?</a:t>
            </a:r>
            <a:endParaRPr lang="en-US"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56819" y="1926001"/>
            <a:ext cx="5413675" cy="30452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2650" y="5017605"/>
            <a:ext cx="4597734" cy="480131"/>
          </a:xfrm>
          <a:prstGeom prst="rect">
            <a:avLst/>
          </a:prstGeom>
          <a:noFill/>
        </p:spPr>
        <p:txBody>
          <a:bodyPr wrap="none" rtlCol="0" anchor="ctr">
            <a:spAutoFit/>
          </a:bodyPr>
          <a:lstStyle/>
          <a:p>
            <a:pPr>
              <a:lnSpc>
                <a:spcPct val="90000"/>
              </a:lnSpc>
            </a:pPr>
            <a:r>
              <a:rPr lang="en-US" sz="1400" dirty="0">
                <a:solidFill>
                  <a:srgbClr val="595959"/>
                </a:solidFill>
                <a:latin typeface="Trebuchet MS" panose="020B0603020202020204" pitchFamily="34" charset="0"/>
              </a:rPr>
              <a:t>Andrew Symington, UCL</a:t>
            </a:r>
            <a:br>
              <a:rPr lang="en-US" sz="1400" dirty="0">
                <a:solidFill>
                  <a:srgbClr val="595959"/>
                </a:solidFill>
                <a:latin typeface="Trebuchet MS" panose="020B0603020202020204" pitchFamily="34" charset="0"/>
              </a:rPr>
            </a:br>
            <a:r>
              <a:rPr lang="en-US" sz="1400" dirty="0">
                <a:solidFill>
                  <a:srgbClr val="595959"/>
                </a:solidFill>
                <a:latin typeface="Trebuchet MS" panose="020B0603020202020204" pitchFamily="34" charset="0"/>
              </a:rPr>
              <a:t>Gazebo and </a:t>
            </a:r>
            <a:r>
              <a:rPr lang="en-US" sz="1400" dirty="0" err="1">
                <a:solidFill>
                  <a:srgbClr val="595959"/>
                </a:solidFill>
                <a:latin typeface="Trebuchet MS" panose="020B0603020202020204" pitchFamily="34" charset="0"/>
              </a:rPr>
              <a:t>rviz</a:t>
            </a:r>
            <a:r>
              <a:rPr lang="en-US" sz="1400" dirty="0">
                <a:solidFill>
                  <a:srgbClr val="595959"/>
                </a:solidFill>
                <a:latin typeface="Trebuchet MS" panose="020B0603020202020204" pitchFamily="34" charset="0"/>
              </a:rPr>
              <a:t> with several </a:t>
            </a:r>
            <a:r>
              <a:rPr lang="en-US" sz="1400" dirty="0" err="1">
                <a:solidFill>
                  <a:srgbClr val="595959"/>
                </a:solidFill>
                <a:latin typeface="Trebuchet MS" panose="020B0603020202020204" pitchFamily="34" charset="0"/>
              </a:rPr>
              <a:t>quadrotors</a:t>
            </a:r>
            <a:r>
              <a:rPr lang="en-US" sz="1400" dirty="0">
                <a:solidFill>
                  <a:srgbClr val="595959"/>
                </a:solidFill>
                <a:latin typeface="Trebuchet MS" panose="020B0603020202020204" pitchFamily="34" charset="0"/>
              </a:rPr>
              <a:t>, </a:t>
            </a:r>
            <a:r>
              <a:rPr lang="en-US" sz="1400" dirty="0" err="1">
                <a:solidFill>
                  <a:srgbClr val="595959"/>
                </a:solidFill>
                <a:latin typeface="Trebuchet MS" panose="020B0603020202020204" pitchFamily="34" charset="0"/>
              </a:rPr>
              <a:t>ROSCon</a:t>
            </a:r>
            <a:r>
              <a:rPr lang="en-US" sz="1400" dirty="0">
                <a:solidFill>
                  <a:srgbClr val="595959"/>
                </a:solidFill>
                <a:latin typeface="Trebuchet MS" panose="020B0603020202020204" pitchFamily="34" charset="0"/>
              </a:rPr>
              <a:t> 2014</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348" y="1460122"/>
            <a:ext cx="2118667" cy="1027689"/>
          </a:xfrm>
          <a:prstGeom prst="rect">
            <a:avLst/>
          </a:prstGeom>
        </p:spPr>
      </p:pic>
    </p:spTree>
    <p:extLst>
      <p:ext uri="{BB962C8B-B14F-4D97-AF65-F5344CB8AC3E}">
        <p14:creationId xmlns:p14="http://schemas.microsoft.com/office/powerpoint/2010/main" val="8893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705" y="316702"/>
            <a:ext cx="9976104" cy="560153"/>
          </a:xfrm>
        </p:spPr>
        <p:txBody>
          <a:bodyPr>
            <a:noAutofit/>
          </a:bodyPr>
          <a:lstStyle/>
          <a:p>
            <a:r>
              <a:rPr lang="en-US" dirty="0" smtClean="0"/>
              <a:t>Robot Operating System (ROS)</a:t>
            </a:r>
            <a:endParaRPr lang="en-US" dirty="0"/>
          </a:p>
        </p:txBody>
      </p:sp>
      <p:sp>
        <p:nvSpPr>
          <p:cNvPr id="3" name="Content Placeholder 2"/>
          <p:cNvSpPr>
            <a:spLocks noGrp="1"/>
          </p:cNvSpPr>
          <p:nvPr>
            <p:ph sz="half" idx="1"/>
          </p:nvPr>
        </p:nvSpPr>
        <p:spPr>
          <a:xfrm>
            <a:off x="290844" y="1612721"/>
            <a:ext cx="6438895" cy="1947394"/>
          </a:xfrm>
        </p:spPr>
        <p:txBody>
          <a:bodyPr>
            <a:normAutofit/>
          </a:bodyPr>
          <a:lstStyle/>
          <a:p>
            <a:pPr>
              <a:spcBef>
                <a:spcPts val="400"/>
              </a:spcBef>
              <a:spcAft>
                <a:spcPts val="400"/>
              </a:spcAft>
              <a:buFont typeface="Arial" charset="0"/>
              <a:buChar char="•"/>
            </a:pPr>
            <a:r>
              <a:rPr lang="en-US" sz="1800" dirty="0" smtClean="0"/>
              <a:t>Message-passing </a:t>
            </a:r>
            <a:r>
              <a:rPr lang="en-US" sz="1800" dirty="0"/>
              <a:t>interface now designed to work with </a:t>
            </a:r>
            <a:r>
              <a:rPr lang="en-US" sz="1800" dirty="0" err="1"/>
              <a:t>lossy</a:t>
            </a:r>
            <a:r>
              <a:rPr lang="en-US" sz="1800" dirty="0"/>
              <a:t> protocols and embedded microcontrollers</a:t>
            </a:r>
          </a:p>
          <a:p>
            <a:pPr>
              <a:spcBef>
                <a:spcPts val="400"/>
              </a:spcBef>
              <a:spcAft>
                <a:spcPts val="400"/>
              </a:spcAft>
              <a:buFont typeface="Arial" charset="0"/>
              <a:buChar char="•"/>
            </a:pPr>
            <a:r>
              <a:rPr lang="en-US" sz="1800" dirty="0"/>
              <a:t>Focus on ‘robust’ components</a:t>
            </a:r>
          </a:p>
          <a:p>
            <a:pPr lvl="1">
              <a:spcBef>
                <a:spcPts val="400"/>
              </a:spcBef>
              <a:spcAft>
                <a:spcPts val="400"/>
              </a:spcAft>
              <a:buFont typeface="Arial" charset="0"/>
              <a:buChar char="•"/>
            </a:pPr>
            <a:r>
              <a:rPr lang="en-US" sz="1400" dirty="0"/>
              <a:t>and also ‘experimental’ components</a:t>
            </a:r>
          </a:p>
          <a:p>
            <a:pPr>
              <a:spcBef>
                <a:spcPts val="400"/>
              </a:spcBef>
              <a:spcAft>
                <a:spcPts val="400"/>
              </a:spcAft>
              <a:buFont typeface="Arial" charset="0"/>
              <a:buChar char="•"/>
            </a:pPr>
            <a:r>
              <a:rPr lang="en-US" sz="1800" dirty="0"/>
              <a:t>Code quality control and vetting process</a:t>
            </a:r>
          </a:p>
        </p:txBody>
      </p:sp>
      <p:sp>
        <p:nvSpPr>
          <p:cNvPr id="5" name="Text Placeholder 4"/>
          <p:cNvSpPr>
            <a:spLocks noGrp="1"/>
          </p:cNvSpPr>
          <p:nvPr>
            <p:ph type="body" sz="quarter" idx="10"/>
          </p:nvPr>
        </p:nvSpPr>
        <p:spPr>
          <a:xfrm>
            <a:off x="498348" y="876855"/>
            <a:ext cx="9976104" cy="525463"/>
          </a:xfrm>
        </p:spPr>
        <p:txBody>
          <a:bodyPr/>
          <a:lstStyle/>
          <a:p>
            <a:r>
              <a:rPr lang="en-US" dirty="0" smtClean="0"/>
              <a:t>What’s next?</a:t>
            </a:r>
            <a:endParaRPr lang="en-US" dirty="0"/>
          </a:p>
        </p:txBody>
      </p:sp>
      <p:sp>
        <p:nvSpPr>
          <p:cNvPr id="7" name="TextBox 6"/>
          <p:cNvSpPr txBox="1"/>
          <p:nvPr/>
        </p:nvSpPr>
        <p:spPr>
          <a:xfrm>
            <a:off x="4990866" y="5220245"/>
            <a:ext cx="3339376" cy="480131"/>
          </a:xfrm>
          <a:prstGeom prst="rect">
            <a:avLst/>
          </a:prstGeom>
          <a:noFill/>
        </p:spPr>
        <p:txBody>
          <a:bodyPr wrap="none" rtlCol="0" anchor="ctr">
            <a:spAutoFit/>
          </a:bodyPr>
          <a:lstStyle/>
          <a:p>
            <a:pPr>
              <a:lnSpc>
                <a:spcPct val="90000"/>
              </a:lnSpc>
            </a:pPr>
            <a:r>
              <a:rPr lang="en-US" sz="1400" dirty="0">
                <a:solidFill>
                  <a:srgbClr val="595959"/>
                </a:solidFill>
                <a:latin typeface="Trebuchet MS" panose="020B0603020202020204" pitchFamily="34" charset="0"/>
              </a:rPr>
              <a:t>David Lu, UCL</a:t>
            </a:r>
            <a:br>
              <a:rPr lang="en-US" sz="1400" dirty="0">
                <a:solidFill>
                  <a:srgbClr val="595959"/>
                </a:solidFill>
                <a:latin typeface="Trebuchet MS" panose="020B0603020202020204" pitchFamily="34" charset="0"/>
              </a:rPr>
            </a:br>
            <a:r>
              <a:rPr lang="en-US" sz="1400" dirty="0">
                <a:solidFill>
                  <a:srgbClr val="595959"/>
                </a:solidFill>
                <a:latin typeface="Trebuchet MS" panose="020B0603020202020204" pitchFamily="34" charset="0"/>
              </a:rPr>
              <a:t>Layered </a:t>
            </a:r>
            <a:r>
              <a:rPr lang="en-US" sz="1400" dirty="0" err="1">
                <a:solidFill>
                  <a:srgbClr val="595959"/>
                </a:solidFill>
                <a:latin typeface="Trebuchet MS" panose="020B0603020202020204" pitchFamily="34" charset="0"/>
              </a:rPr>
              <a:t>costmaps</a:t>
            </a:r>
            <a:r>
              <a:rPr lang="en-US" sz="1400" dirty="0">
                <a:solidFill>
                  <a:srgbClr val="595959"/>
                </a:solidFill>
                <a:latin typeface="Trebuchet MS" panose="020B0603020202020204" pitchFamily="34" charset="0"/>
              </a:rPr>
              <a:t> in </a:t>
            </a:r>
            <a:r>
              <a:rPr lang="en-US" sz="1400" dirty="0" err="1">
                <a:solidFill>
                  <a:srgbClr val="595959"/>
                </a:solidFill>
                <a:latin typeface="Trebuchet MS" panose="020B0603020202020204" pitchFamily="34" charset="0"/>
              </a:rPr>
              <a:t>rviz</a:t>
            </a:r>
            <a:r>
              <a:rPr lang="en-US" sz="1400" dirty="0">
                <a:solidFill>
                  <a:srgbClr val="595959"/>
                </a:solidFill>
                <a:latin typeface="Trebuchet MS" panose="020B0603020202020204" pitchFamily="34" charset="0"/>
              </a:rPr>
              <a:t>, </a:t>
            </a:r>
            <a:r>
              <a:rPr lang="en-US" sz="1400" dirty="0" err="1">
                <a:solidFill>
                  <a:srgbClr val="595959"/>
                </a:solidFill>
                <a:latin typeface="Trebuchet MS" panose="020B0603020202020204" pitchFamily="34" charset="0"/>
              </a:rPr>
              <a:t>ROSCon</a:t>
            </a:r>
            <a:r>
              <a:rPr lang="en-US" sz="1400" dirty="0">
                <a:solidFill>
                  <a:srgbClr val="595959"/>
                </a:solidFill>
                <a:latin typeface="Trebuchet MS" panose="020B0603020202020204" pitchFamily="34" charset="0"/>
              </a:rPr>
              <a:t> 2014</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21620" y="1139586"/>
            <a:ext cx="3443189" cy="311701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90867" y="2706130"/>
            <a:ext cx="4086422" cy="251411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4920" y="3464360"/>
            <a:ext cx="3121573" cy="1755885"/>
          </a:xfrm>
          <a:prstGeom prst="rect">
            <a:avLst/>
          </a:prstGeom>
        </p:spPr>
      </p:pic>
      <p:sp>
        <p:nvSpPr>
          <p:cNvPr id="10" name="TextBox 9"/>
          <p:cNvSpPr txBox="1"/>
          <p:nvPr/>
        </p:nvSpPr>
        <p:spPr>
          <a:xfrm>
            <a:off x="588705" y="5220245"/>
            <a:ext cx="3187788" cy="480131"/>
          </a:xfrm>
          <a:prstGeom prst="rect">
            <a:avLst/>
          </a:prstGeom>
          <a:noFill/>
        </p:spPr>
        <p:txBody>
          <a:bodyPr wrap="square" rtlCol="0" anchor="ctr">
            <a:spAutoFit/>
          </a:bodyPr>
          <a:lstStyle/>
          <a:p>
            <a:pPr>
              <a:lnSpc>
                <a:spcPct val="90000"/>
              </a:lnSpc>
            </a:pPr>
            <a:r>
              <a:rPr lang="en-US" sz="1400" dirty="0">
                <a:solidFill>
                  <a:srgbClr val="595959"/>
                </a:solidFill>
                <a:latin typeface="Trebuchet MS" panose="020B0603020202020204" pitchFamily="34" charset="0"/>
              </a:rPr>
              <a:t>2D SLAM using Kinect depth data in </a:t>
            </a:r>
            <a:r>
              <a:rPr lang="en-US" sz="1400" dirty="0" err="1">
                <a:solidFill>
                  <a:srgbClr val="595959"/>
                </a:solidFill>
                <a:latin typeface="Trebuchet MS" panose="020B0603020202020204" pitchFamily="34" charset="0"/>
              </a:rPr>
              <a:t>rviz</a:t>
            </a:r>
            <a:r>
              <a:rPr lang="en-US" sz="1400" dirty="0">
                <a:solidFill>
                  <a:srgbClr val="595959"/>
                </a:solidFill>
                <a:latin typeface="Trebuchet MS" panose="020B0603020202020204" pitchFamily="34" charset="0"/>
              </a:rPr>
              <a:t> for autonomous navigation</a:t>
            </a:r>
          </a:p>
        </p:txBody>
      </p:sp>
    </p:spTree>
    <p:extLst>
      <p:ext uri="{BB962C8B-B14F-4D97-AF65-F5344CB8AC3E}">
        <p14:creationId xmlns:p14="http://schemas.microsoft.com/office/powerpoint/2010/main" val="41507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t="24967"/>
          <a:stretch/>
        </p:blipFill>
        <p:spPr>
          <a:xfrm>
            <a:off x="4295644" y="5166058"/>
            <a:ext cx="4960957" cy="949205"/>
          </a:xfrm>
          <a:prstGeom prst="rect">
            <a:avLst/>
          </a:prstGeom>
        </p:spPr>
      </p:pic>
      <p:sp>
        <p:nvSpPr>
          <p:cNvPr id="2" name="Title 1"/>
          <p:cNvSpPr>
            <a:spLocks noGrp="1"/>
          </p:cNvSpPr>
          <p:nvPr>
            <p:ph type="title"/>
          </p:nvPr>
        </p:nvSpPr>
        <p:spPr/>
        <p:txBody>
          <a:bodyPr/>
          <a:lstStyle/>
          <a:p>
            <a:r>
              <a:rPr lang="en-US" dirty="0" smtClean="0"/>
              <a:t>Peripherals Jetson </a:t>
            </a:r>
            <a:r>
              <a:rPr lang="en-US" dirty="0" err="1" smtClean="0"/>
              <a:t>ConnectS</a:t>
            </a:r>
            <a:r>
              <a:rPr lang="en-US" dirty="0" smtClean="0"/>
              <a:t> with</a:t>
            </a:r>
            <a:endParaRPr lang="en-US" dirty="0"/>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9638" y="3987916"/>
            <a:ext cx="1130737" cy="765421"/>
          </a:xfrm>
          <a:prstGeom prst="rect">
            <a:avLst/>
          </a:prstGeom>
        </p:spPr>
      </p:pic>
      <p:sp>
        <p:nvSpPr>
          <p:cNvPr id="3" name="Content Placeholder 2"/>
          <p:cNvSpPr>
            <a:spLocks noGrp="1"/>
          </p:cNvSpPr>
          <p:nvPr>
            <p:ph sz="half" idx="1"/>
          </p:nvPr>
        </p:nvSpPr>
        <p:spPr>
          <a:xfrm>
            <a:off x="248809" y="2118751"/>
            <a:ext cx="5280305" cy="3693521"/>
          </a:xfrm>
        </p:spPr>
        <p:txBody>
          <a:bodyPr/>
          <a:lstStyle/>
          <a:p>
            <a:pPr>
              <a:lnSpc>
                <a:spcPct val="100000"/>
              </a:lnSpc>
              <a:spcBef>
                <a:spcPts val="300"/>
              </a:spcBef>
              <a:spcAft>
                <a:spcPts val="300"/>
              </a:spcAft>
              <a:buFont typeface="Arial" charset="0"/>
              <a:buChar char="•"/>
            </a:pPr>
            <a:r>
              <a:rPr lang="en-US" dirty="0" smtClean="0"/>
              <a:t>Infrared devices:</a:t>
            </a:r>
          </a:p>
          <a:p>
            <a:pPr lvl="1">
              <a:lnSpc>
                <a:spcPct val="100000"/>
              </a:lnSpc>
              <a:spcBef>
                <a:spcPts val="300"/>
              </a:spcBef>
              <a:spcAft>
                <a:spcPts val="300"/>
              </a:spcAft>
              <a:buFont typeface="Arial" charset="0"/>
              <a:buChar char="•"/>
            </a:pPr>
            <a:r>
              <a:rPr lang="en-US" dirty="0" smtClean="0"/>
              <a:t>SICK LIDAR (LMS 200); Hokuyo</a:t>
            </a:r>
          </a:p>
          <a:p>
            <a:pPr lvl="1">
              <a:lnSpc>
                <a:spcPct val="100000"/>
              </a:lnSpc>
              <a:spcBef>
                <a:spcPts val="300"/>
              </a:spcBef>
              <a:spcAft>
                <a:spcPts val="300"/>
              </a:spcAft>
              <a:buFont typeface="Arial" charset="0"/>
              <a:buChar char="•"/>
            </a:pPr>
            <a:r>
              <a:rPr lang="en-US" dirty="0"/>
              <a:t>Asus </a:t>
            </a:r>
            <a:r>
              <a:rPr lang="en-US" dirty="0" err="1"/>
              <a:t>Xtion</a:t>
            </a:r>
            <a:r>
              <a:rPr lang="en-US" dirty="0"/>
              <a:t> Pro Live (</a:t>
            </a:r>
            <a:r>
              <a:rPr lang="en-US" dirty="0" err="1"/>
              <a:t>PrimeSense</a:t>
            </a:r>
            <a:r>
              <a:rPr lang="en-US" dirty="0" smtClean="0"/>
              <a:t>)</a:t>
            </a:r>
          </a:p>
          <a:p>
            <a:pPr lvl="1">
              <a:lnSpc>
                <a:spcPct val="100000"/>
              </a:lnSpc>
              <a:spcBef>
                <a:spcPts val="300"/>
              </a:spcBef>
              <a:spcAft>
                <a:spcPts val="300"/>
              </a:spcAft>
              <a:buFont typeface="Arial" charset="0"/>
              <a:buChar char="•"/>
            </a:pPr>
            <a:r>
              <a:rPr lang="en-US" dirty="0" smtClean="0"/>
              <a:t>Intel </a:t>
            </a:r>
            <a:r>
              <a:rPr lang="en-US" dirty="0" err="1" smtClean="0"/>
              <a:t>RealSense</a:t>
            </a:r>
            <a:r>
              <a:rPr lang="en-US" dirty="0" smtClean="0"/>
              <a:t> </a:t>
            </a:r>
          </a:p>
          <a:p>
            <a:pPr>
              <a:lnSpc>
                <a:spcPct val="100000"/>
              </a:lnSpc>
              <a:spcBef>
                <a:spcPts val="300"/>
              </a:spcBef>
              <a:spcAft>
                <a:spcPts val="300"/>
              </a:spcAft>
              <a:buFont typeface="Arial" charset="0"/>
              <a:buChar char="•"/>
            </a:pPr>
            <a:r>
              <a:rPr lang="en-US" dirty="0" smtClean="0"/>
              <a:t>Stereo and color cameras:</a:t>
            </a:r>
          </a:p>
          <a:p>
            <a:pPr lvl="1">
              <a:lnSpc>
                <a:spcPct val="100000"/>
              </a:lnSpc>
              <a:spcBef>
                <a:spcPts val="300"/>
              </a:spcBef>
              <a:spcAft>
                <a:spcPts val="300"/>
              </a:spcAft>
              <a:buFont typeface="Arial" charset="0"/>
              <a:buChar char="•"/>
            </a:pPr>
            <a:r>
              <a:rPr lang="en-US" dirty="0" err="1" smtClean="0"/>
              <a:t>StereoLabs</a:t>
            </a:r>
            <a:r>
              <a:rPr lang="en-US" dirty="0" smtClean="0"/>
              <a:t> Zed (consumer-oriented)</a:t>
            </a:r>
          </a:p>
          <a:p>
            <a:pPr lvl="1">
              <a:lnSpc>
                <a:spcPct val="100000"/>
              </a:lnSpc>
              <a:spcBef>
                <a:spcPts val="300"/>
              </a:spcBef>
              <a:spcAft>
                <a:spcPts val="300"/>
              </a:spcAft>
              <a:buFont typeface="Arial" charset="0"/>
              <a:buChar char="•"/>
            </a:pPr>
            <a:r>
              <a:rPr lang="en-US" dirty="0" smtClean="0"/>
              <a:t>Point Grey Research USB3 and GigE</a:t>
            </a:r>
          </a:p>
          <a:p>
            <a:pPr lvl="1">
              <a:lnSpc>
                <a:spcPct val="100000"/>
              </a:lnSpc>
              <a:spcBef>
                <a:spcPts val="300"/>
              </a:spcBef>
              <a:spcAft>
                <a:spcPts val="300"/>
              </a:spcAft>
              <a:buFont typeface="Arial" charset="0"/>
              <a:buChar char="•"/>
            </a:pPr>
            <a:r>
              <a:rPr lang="en-US" dirty="0" smtClean="0"/>
              <a:t>e-con Systems CSI-MIPI Cameras</a:t>
            </a:r>
            <a:br>
              <a:rPr lang="en-US" dirty="0" smtClean="0"/>
            </a:br>
            <a:r>
              <a:rPr lang="en-US" sz="1600" dirty="0" smtClean="0"/>
              <a:t>with external ISP</a:t>
            </a:r>
          </a:p>
          <a:p>
            <a:pPr lvl="1">
              <a:lnSpc>
                <a:spcPct val="100000"/>
              </a:lnSpc>
              <a:spcBef>
                <a:spcPts val="300"/>
              </a:spcBef>
              <a:spcAft>
                <a:spcPts val="300"/>
              </a:spcAft>
            </a:pPr>
            <a:endParaRPr lang="en-US" dirty="0" smtClean="0"/>
          </a:p>
          <a:p>
            <a:pPr lvl="1">
              <a:lnSpc>
                <a:spcPct val="100000"/>
              </a:lnSpc>
              <a:spcBef>
                <a:spcPts val="300"/>
              </a:spcBef>
              <a:spcAft>
                <a:spcPts val="300"/>
              </a:spcAft>
            </a:pPr>
            <a:endParaRPr lang="en-US" dirty="0" smtClean="0"/>
          </a:p>
        </p:txBody>
      </p:sp>
      <p:sp>
        <p:nvSpPr>
          <p:cNvPr id="5" name="Text Placeholder 4"/>
          <p:cNvSpPr>
            <a:spLocks noGrp="1"/>
          </p:cNvSpPr>
          <p:nvPr>
            <p:ph type="body" sz="quarter" idx="10"/>
          </p:nvPr>
        </p:nvSpPr>
        <p:spPr/>
        <p:txBody>
          <a:bodyPr/>
          <a:lstStyle/>
          <a:p>
            <a:r>
              <a:rPr lang="en-US" dirty="0" smtClean="0"/>
              <a:t>including Community Contributions</a:t>
            </a:r>
            <a:endParaRPr lang="en-US" dirty="0"/>
          </a:p>
        </p:txBody>
      </p:sp>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8441" y="2055885"/>
            <a:ext cx="2218773" cy="1709737"/>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86059" y="2255774"/>
            <a:ext cx="1564432" cy="662194"/>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4007" y="3960724"/>
            <a:ext cx="973821" cy="620811"/>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9836" y="2910754"/>
            <a:ext cx="1956291" cy="1196790"/>
          </a:xfrm>
          <a:prstGeom prst="rect">
            <a:avLst/>
          </a:prstGeom>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a:ext>
            </a:extLst>
          </a:blip>
          <a:srcRect l="8712"/>
          <a:stretch/>
        </p:blipFill>
        <p:spPr>
          <a:xfrm>
            <a:off x="8675028" y="4198976"/>
            <a:ext cx="1506500" cy="1012667"/>
          </a:xfrm>
          <a:prstGeom prst="rect">
            <a:avLst/>
          </a:prstGeom>
        </p:spPr>
      </p:pic>
    </p:spTree>
    <p:extLst>
      <p:ext uri="{BB962C8B-B14F-4D97-AF65-F5344CB8AC3E}">
        <p14:creationId xmlns:p14="http://schemas.microsoft.com/office/powerpoint/2010/main" val="18637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ustinf\Desktop\nvidia_EDZ.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0972800" cy="613362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C:\Users\dustinf\Desktop\nvidia_EDZ.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0" y="5988164"/>
            <a:ext cx="10972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2576" y="4953246"/>
            <a:ext cx="13516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mtClean="0">
                <a:solidFill>
                  <a:schemeClr val="tx1"/>
                </a:solidFill>
              </a:rPr>
              <a:t>eLinux</a:t>
            </a:r>
            <a:r>
              <a:rPr lang="en-US" dirty="0" smtClean="0">
                <a:solidFill>
                  <a:schemeClr val="tx1"/>
                </a:solidFill>
              </a:rPr>
              <a:t> </a:t>
            </a:r>
            <a:r>
              <a:rPr lang="en-US" dirty="0" smtClean="0">
                <a:solidFill>
                  <a:schemeClr val="tx1"/>
                </a:solidFill>
              </a:rPr>
              <a:t>wiki</a:t>
            </a:r>
          </a:p>
        </p:txBody>
      </p:sp>
    </p:spTree>
    <p:extLst>
      <p:ext uri="{BB962C8B-B14F-4D97-AF65-F5344CB8AC3E}">
        <p14:creationId xmlns:p14="http://schemas.microsoft.com/office/powerpoint/2010/main" val="365166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dustinf\Pictures\TX1_block_diagram.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5675"/>
          <a:stretch/>
        </p:blipFill>
        <p:spPr bwMode="auto">
          <a:xfrm>
            <a:off x="88131" y="97622"/>
            <a:ext cx="7832705" cy="58549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78651" y="2901434"/>
            <a:ext cx="415498" cy="369332"/>
          </a:xfrm>
          <a:prstGeom prst="rect">
            <a:avLst/>
          </a:prstGeom>
        </p:spPr>
        <p:txBody>
          <a:bodyPr wrap="none">
            <a:spAutoFit/>
          </a:bodyPr>
          <a:lstStyle/>
          <a:p>
            <a:r>
              <a:rPr lang="en-US" dirty="0"/>
              <a:t>—</a:t>
            </a:r>
          </a:p>
        </p:txBody>
      </p:sp>
      <p:pic>
        <p:nvPicPr>
          <p:cNvPr id="8198" name="Picture 6" descr="http://images.anandtech.com/doci/9289/X1-CPU.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919023" y="3086100"/>
            <a:ext cx="1668692" cy="17077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123531" y="1860691"/>
            <a:ext cx="2496553" cy="3865701"/>
          </a:xfrm>
          <a:prstGeom prst="rect">
            <a:avLst/>
          </a:prstGeom>
        </p:spPr>
      </p:pic>
      <p:sp>
        <p:nvSpPr>
          <p:cNvPr id="18" name="Title 8"/>
          <p:cNvSpPr txBox="1">
            <a:spLocks/>
          </p:cNvSpPr>
          <p:nvPr/>
        </p:nvSpPr>
        <p:spPr bwMode="auto">
          <a:xfrm>
            <a:off x="7661885" y="97622"/>
            <a:ext cx="3160894" cy="1763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ctr" defTabSz="914400">
              <a:spcAft>
                <a:spcPts val="600"/>
              </a:spcAft>
            </a:pPr>
            <a:r>
              <a:rPr lang="en-US" sz="4000" kern="0" dirty="0" smtClean="0">
                <a:solidFill>
                  <a:srgbClr val="76B900"/>
                </a:solidFill>
              </a:rPr>
              <a:t>JETSON TX1</a:t>
            </a:r>
            <a:br>
              <a:rPr lang="en-US" sz="4000" kern="0" dirty="0" smtClean="0">
                <a:solidFill>
                  <a:srgbClr val="76B900"/>
                </a:solidFill>
              </a:rPr>
            </a:br>
            <a:r>
              <a:rPr lang="en-US" sz="1800" b="0" dirty="0" smtClean="0"/>
              <a:t>—</a:t>
            </a:r>
            <a:r>
              <a:rPr lang="en-US" sz="1800" kern="0" dirty="0" smtClean="0">
                <a:solidFill>
                  <a:srgbClr val="76B900"/>
                </a:solidFill>
              </a:rPr>
              <a:t/>
            </a:r>
            <a:br>
              <a:rPr lang="en-US" sz="1800" kern="0" dirty="0" smtClean="0">
                <a:solidFill>
                  <a:srgbClr val="76B900"/>
                </a:solidFill>
              </a:rPr>
            </a:br>
            <a:r>
              <a:rPr lang="en-US" sz="1800" kern="0" dirty="0" smtClean="0"/>
              <a:t>BLOCK </a:t>
            </a:r>
            <a:r>
              <a:rPr lang="en-US" sz="1800" kern="0" dirty="0" smtClean="0"/>
              <a:t>DIAGRAM</a:t>
            </a:r>
          </a:p>
          <a:p>
            <a:pPr algn="ctr" defTabSz="914400">
              <a:spcAft>
                <a:spcPts val="600"/>
              </a:spcAft>
            </a:pPr>
            <a:r>
              <a:rPr lang="en-US" sz="1800" b="0" dirty="0"/>
              <a:t>— </a:t>
            </a:r>
          </a:p>
          <a:p>
            <a:pPr algn="ctr" defTabSz="914400">
              <a:spcAft>
                <a:spcPts val="600"/>
              </a:spcAft>
            </a:pPr>
            <a:r>
              <a:rPr lang="en-US" sz="1800" kern="0" dirty="0" smtClean="0"/>
              <a:t>Schematics, Layouts</a:t>
            </a:r>
            <a:r>
              <a:rPr lang="en-US" sz="1800" kern="0" dirty="0" smtClean="0"/>
              <a:t/>
            </a:r>
            <a:br>
              <a:rPr lang="en-US" sz="1800" kern="0" dirty="0" smtClean="0"/>
            </a:br>
            <a:endParaRPr lang="en-US" sz="1800" kern="0" dirty="0">
              <a:solidFill>
                <a:schemeClr val="tx2"/>
              </a:solidFill>
              <a:ea typeface="+mn-ea"/>
              <a:cs typeface="+mn-cs"/>
            </a:endParaRPr>
          </a:p>
        </p:txBody>
      </p:sp>
    </p:spTree>
    <p:extLst>
      <p:ext uri="{BB962C8B-B14F-4D97-AF65-F5344CB8AC3E}">
        <p14:creationId xmlns:p14="http://schemas.microsoft.com/office/powerpoint/2010/main" val="242926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639235"/>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06559" y="2047354"/>
            <a:ext cx="4901593" cy="207749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0"/>
              </a:spcAft>
            </a:pPr>
            <a:r>
              <a:rPr lang="en-US" sz="2200" b="1" dirty="0" smtClean="0">
                <a:solidFill>
                  <a:schemeClr val="tx1"/>
                </a:solidFill>
                <a:latin typeface="Trebuchet MS" panose="020B0603020202020204" pitchFamily="34" charset="0"/>
              </a:rPr>
              <a:t>Jetson TX1 Developer Kit</a:t>
            </a:r>
          </a:p>
          <a:p>
            <a:pPr>
              <a:lnSpc>
                <a:spcPct val="90000"/>
              </a:lnSpc>
              <a:spcBef>
                <a:spcPts val="900"/>
              </a:spcBef>
              <a:spcAft>
                <a:spcPts val="0"/>
              </a:spcAft>
            </a:pPr>
            <a:r>
              <a:rPr lang="en-US" sz="2200" dirty="0" smtClean="0">
                <a:solidFill>
                  <a:schemeClr val="tx1"/>
                </a:solidFill>
                <a:latin typeface="Trebuchet MS" panose="020B0603020202020204" pitchFamily="34" charset="0"/>
              </a:rPr>
              <a:t>$599 </a:t>
            </a:r>
            <a:r>
              <a:rPr lang="en-US" sz="2200" i="1" dirty="0" smtClean="0">
                <a:solidFill>
                  <a:schemeClr val="tx1"/>
                </a:solidFill>
                <a:latin typeface="Trebuchet MS" panose="020B0603020202020204" pitchFamily="34" charset="0"/>
              </a:rPr>
              <a:t>retail</a:t>
            </a:r>
          </a:p>
          <a:p>
            <a:pPr>
              <a:lnSpc>
                <a:spcPct val="90000"/>
              </a:lnSpc>
              <a:spcBef>
                <a:spcPts val="900"/>
              </a:spcBef>
              <a:spcAft>
                <a:spcPts val="0"/>
              </a:spcAft>
            </a:pPr>
            <a:r>
              <a:rPr lang="en-US" sz="2200" dirty="0" smtClean="0">
                <a:solidFill>
                  <a:schemeClr val="tx1"/>
                </a:solidFill>
                <a:latin typeface="Trebuchet MS" panose="020B0603020202020204" pitchFamily="34" charset="0"/>
              </a:rPr>
              <a:t>$299 </a:t>
            </a:r>
            <a:r>
              <a:rPr lang="en-US" sz="2200" i="1" dirty="0" smtClean="0">
                <a:solidFill>
                  <a:schemeClr val="tx1"/>
                </a:solidFill>
                <a:latin typeface="Trebuchet MS" panose="020B0603020202020204" pitchFamily="34" charset="0"/>
              </a:rPr>
              <a:t>educational discount</a:t>
            </a:r>
          </a:p>
          <a:p>
            <a:pPr>
              <a:lnSpc>
                <a:spcPct val="90000"/>
              </a:lnSpc>
              <a:spcBef>
                <a:spcPts val="900"/>
              </a:spcBef>
              <a:spcAft>
                <a:spcPts val="0"/>
              </a:spcAft>
            </a:pPr>
            <a:r>
              <a:rPr lang="en-US" sz="2200" dirty="0" smtClean="0">
                <a:solidFill>
                  <a:schemeClr val="tx1"/>
                </a:solidFill>
                <a:latin typeface="Trebuchet MS" panose="020B0603020202020204" pitchFamily="34" charset="0"/>
              </a:rPr>
              <a:t>Started Shipping Nov 16 (US)</a:t>
            </a:r>
          </a:p>
          <a:p>
            <a:pPr>
              <a:lnSpc>
                <a:spcPct val="90000"/>
              </a:lnSpc>
              <a:spcBef>
                <a:spcPts val="900"/>
              </a:spcBef>
              <a:spcAft>
                <a:spcPts val="0"/>
              </a:spcAft>
            </a:pPr>
            <a:r>
              <a:rPr lang="en-US" sz="2200" dirty="0" smtClean="0">
                <a:solidFill>
                  <a:schemeClr val="tx1"/>
                </a:solidFill>
                <a:latin typeface="Trebuchet MS" panose="020B0603020202020204" pitchFamily="34" charset="0"/>
              </a:rPr>
              <a:t>Int’l to follow</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891" y="1208314"/>
            <a:ext cx="7242472" cy="4055782"/>
          </a:xfrm>
          <a:prstGeom prst="rect">
            <a:avLst/>
          </a:prstGeom>
        </p:spPr>
      </p:pic>
      <p:grpSp>
        <p:nvGrpSpPr>
          <p:cNvPr id="13" name="Group 12"/>
          <p:cNvGrpSpPr/>
          <p:nvPr/>
        </p:nvGrpSpPr>
        <p:grpSpPr>
          <a:xfrm>
            <a:off x="4782872" y="4673891"/>
            <a:ext cx="4487577" cy="534386"/>
            <a:chOff x="5106276" y="4910328"/>
            <a:chExt cx="5089237" cy="606031"/>
          </a:xfrm>
        </p:grpSpPr>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9501" y="4910328"/>
              <a:ext cx="1512443" cy="606031"/>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6276" y="5035625"/>
              <a:ext cx="1452205" cy="449625"/>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84657" y="5110160"/>
              <a:ext cx="1510856" cy="338709"/>
            </a:xfrm>
            <a:prstGeom prst="rect">
              <a:avLst/>
            </a:prstGeom>
          </p:spPr>
        </p:pic>
      </p:grpSp>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29848" y="4623915"/>
            <a:ext cx="1352693" cy="679030"/>
          </a:xfrm>
          <a:prstGeom prst="rect">
            <a:avLst/>
          </a:prstGeom>
        </p:spPr>
      </p:pic>
    </p:spTree>
    <p:extLst>
      <p:ext uri="{BB962C8B-B14F-4D97-AF65-F5344CB8AC3E}">
        <p14:creationId xmlns:p14="http://schemas.microsoft.com/office/powerpoint/2010/main" val="26989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39235"/>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97" y="1927245"/>
            <a:ext cx="4124041" cy="2317709"/>
          </a:xfrm>
          <a:prstGeom prst="rect">
            <a:avLst/>
          </a:prstGeom>
        </p:spPr>
      </p:pic>
      <p:sp>
        <p:nvSpPr>
          <p:cNvPr id="3" name="Rectangle 2"/>
          <p:cNvSpPr/>
          <p:nvPr/>
        </p:nvSpPr>
        <p:spPr>
          <a:xfrm>
            <a:off x="8164285" y="5885968"/>
            <a:ext cx="2743200" cy="230832"/>
          </a:xfrm>
          <a:prstGeom prst="rect">
            <a:avLst/>
          </a:prstGeom>
        </p:spPr>
        <p:txBody>
          <a:bodyPr>
            <a:spAutoFit/>
          </a:bodyPr>
          <a:lstStyle/>
          <a:p>
            <a:pPr algn="r" fontAlgn="auto">
              <a:lnSpc>
                <a:spcPct val="90000"/>
              </a:lnSpc>
              <a:spcBef>
                <a:spcPts val="0"/>
              </a:spcBef>
              <a:spcAft>
                <a:spcPts val="0"/>
              </a:spcAft>
              <a:defRPr/>
            </a:pPr>
            <a:r>
              <a:rPr lang="en-US" sz="1000" i="1" kern="0" dirty="0">
                <a:solidFill>
                  <a:schemeClr val="bg2">
                    <a:lumMod val="50000"/>
                  </a:schemeClr>
                </a:solidFill>
                <a:latin typeface="Trebuchet MS"/>
              </a:rPr>
              <a:t>(1000 unit QTY)</a:t>
            </a:r>
          </a:p>
        </p:txBody>
      </p:sp>
      <p:sp>
        <p:nvSpPr>
          <p:cNvPr id="7" name="TextBox 6"/>
          <p:cNvSpPr txBox="1"/>
          <p:nvPr/>
        </p:nvSpPr>
        <p:spPr>
          <a:xfrm>
            <a:off x="6506560" y="2467469"/>
            <a:ext cx="3976384" cy="12372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0"/>
              </a:spcAft>
            </a:pPr>
            <a:r>
              <a:rPr lang="en-US" sz="2200" b="1" dirty="0" err="1">
                <a:solidFill>
                  <a:schemeClr val="tx1"/>
                </a:solidFill>
                <a:latin typeface="Trebuchet MS" panose="020B0603020202020204" pitchFamily="34" charset="0"/>
              </a:rPr>
              <a:t>Jetson</a:t>
            </a:r>
            <a:r>
              <a:rPr lang="en-US" sz="2200" b="1" dirty="0">
                <a:solidFill>
                  <a:schemeClr val="tx1"/>
                </a:solidFill>
                <a:latin typeface="Trebuchet MS" panose="020B0603020202020204" pitchFamily="34" charset="0"/>
              </a:rPr>
              <a:t> TX1 Module</a:t>
            </a:r>
          </a:p>
          <a:p>
            <a:pPr>
              <a:lnSpc>
                <a:spcPct val="90000"/>
              </a:lnSpc>
              <a:spcBef>
                <a:spcPts val="900"/>
              </a:spcBef>
              <a:spcAft>
                <a:spcPts val="0"/>
              </a:spcAft>
            </a:pPr>
            <a:r>
              <a:rPr lang="en-US" sz="2200" dirty="0">
                <a:solidFill>
                  <a:schemeClr val="tx1"/>
                </a:solidFill>
                <a:latin typeface="Trebuchet MS" panose="020B0603020202020204" pitchFamily="34" charset="0"/>
              </a:rPr>
              <a:t>$299 Available 1Q16</a:t>
            </a:r>
          </a:p>
          <a:p>
            <a:pPr>
              <a:lnSpc>
                <a:spcPct val="90000"/>
              </a:lnSpc>
              <a:spcBef>
                <a:spcPts val="900"/>
              </a:spcBef>
              <a:spcAft>
                <a:spcPts val="0"/>
              </a:spcAft>
            </a:pPr>
            <a:r>
              <a:rPr lang="en-US" sz="2200" dirty="0">
                <a:solidFill>
                  <a:schemeClr val="tx1"/>
                </a:solidFill>
                <a:latin typeface="Trebuchet MS" panose="020B0603020202020204" pitchFamily="34" charset="0"/>
              </a:rPr>
              <a:t>Distributors Worldwide</a:t>
            </a:r>
          </a:p>
        </p:txBody>
      </p:sp>
    </p:spTree>
    <p:extLst>
      <p:ext uri="{BB962C8B-B14F-4D97-AF65-F5344CB8AC3E}">
        <p14:creationId xmlns:p14="http://schemas.microsoft.com/office/powerpoint/2010/main" val="30944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Driving</a:t>
            </a:r>
            <a:endParaRPr lang="en-US" dirty="0"/>
          </a:p>
        </p:txBody>
      </p:sp>
      <p:sp>
        <p:nvSpPr>
          <p:cNvPr id="3" name="Content Placeholder 2"/>
          <p:cNvSpPr>
            <a:spLocks noGrp="1"/>
          </p:cNvSpPr>
          <p:nvPr>
            <p:ph sz="half" idx="1"/>
          </p:nvPr>
        </p:nvSpPr>
        <p:spPr>
          <a:xfrm>
            <a:off x="345062" y="1929284"/>
            <a:ext cx="5280305" cy="4024044"/>
          </a:xfrm>
        </p:spPr>
        <p:txBody>
          <a:bodyPr/>
          <a:lstStyle/>
          <a:p>
            <a:pPr>
              <a:buFont typeface="Arial" charset="0"/>
              <a:buChar char="•"/>
            </a:pPr>
            <a:r>
              <a:rPr lang="en-US" sz="2200" dirty="0" err="1" smtClean="0"/>
              <a:t>WEpod</a:t>
            </a:r>
            <a:r>
              <a:rPr lang="en-US" sz="2200" dirty="0" smtClean="0"/>
              <a:t> </a:t>
            </a:r>
            <a:r>
              <a:rPr lang="en-US" sz="2200" dirty="0" smtClean="0"/>
              <a:t>EZ10 autonomous shuttle</a:t>
            </a:r>
          </a:p>
          <a:p>
            <a:pPr>
              <a:buFont typeface="Arial" charset="0"/>
              <a:buChar char="•"/>
            </a:pPr>
            <a:r>
              <a:rPr lang="en-US" sz="2200" dirty="0" smtClean="0"/>
              <a:t>Robust automotive heritage</a:t>
            </a:r>
          </a:p>
          <a:p>
            <a:pPr lvl="1">
              <a:buFont typeface="Arial" charset="0"/>
              <a:buChar char="•"/>
            </a:pPr>
            <a:r>
              <a:rPr lang="en-US" sz="1800" dirty="0" err="1" smtClean="0"/>
              <a:t>VisionWorks</a:t>
            </a:r>
            <a:endParaRPr lang="en-US" sz="1800" dirty="0" smtClean="0"/>
          </a:p>
          <a:p>
            <a:pPr lvl="1">
              <a:buFont typeface="Arial" charset="0"/>
              <a:buChar char="•"/>
            </a:pPr>
            <a:r>
              <a:rPr lang="en-US" sz="1800" dirty="0" err="1" smtClean="0"/>
              <a:t>cuDNN</a:t>
            </a:r>
            <a:endParaRPr lang="en-US" sz="1800" dirty="0" smtClean="0"/>
          </a:p>
          <a:p>
            <a:pPr lvl="1">
              <a:buFont typeface="Arial" charset="0"/>
              <a:buChar char="•"/>
            </a:pPr>
            <a:r>
              <a:rPr lang="en-US" sz="1800" dirty="0" err="1" smtClean="0"/>
              <a:t>DRIVENet</a:t>
            </a:r>
            <a:endParaRPr lang="en-US" sz="1800" dirty="0"/>
          </a:p>
          <a:p>
            <a:pPr marL="0" indent="0">
              <a:buNone/>
            </a:pPr>
            <a:endParaRPr lang="en-US" sz="2200" dirty="0" smtClean="0"/>
          </a:p>
          <a:p>
            <a:pPr>
              <a:buFont typeface="Arial" charset="0"/>
              <a:buChar char="•"/>
            </a:pPr>
            <a:endParaRPr lang="en-US" sz="2200" dirty="0" smtClean="0"/>
          </a:p>
          <a:p>
            <a:pPr>
              <a:buFont typeface="Arial" charset="0"/>
              <a:buChar char="•"/>
            </a:pPr>
            <a:endParaRPr lang="en-US" sz="2200" dirty="0" smtClean="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0" y="0"/>
            <a:ext cx="2043185" cy="1215944"/>
          </a:xfrm>
        </p:spPr>
      </p:pic>
      <p:sp>
        <p:nvSpPr>
          <p:cNvPr id="5" name="Text Placeholder 4"/>
          <p:cNvSpPr>
            <a:spLocks noGrp="1"/>
          </p:cNvSpPr>
          <p:nvPr>
            <p:ph type="body" sz="quarter" idx="10"/>
          </p:nvPr>
        </p:nvSpPr>
        <p:spPr/>
        <p:txBody>
          <a:bodyPr/>
          <a:lstStyle/>
          <a:p>
            <a:r>
              <a:rPr lang="en-US" dirty="0" smtClean="0"/>
              <a:t>Spurring on Research in Sensors, Vision, Operating Systems</a:t>
            </a:r>
            <a:endParaRPr lang="en-US" dirty="0"/>
          </a:p>
        </p:txBody>
      </p:sp>
      <p:pic>
        <p:nvPicPr>
          <p:cNvPr id="1030" name="Picture 6" descr="C:\Users\dustinf\Pictures\drive_px_classify.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765924" y="3074277"/>
            <a:ext cx="3166947" cy="149620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6-driving-web"/>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8239" t="9040" r="51425" b="39243"/>
          <a:stretch/>
        </p:blipFill>
        <p:spPr bwMode="auto">
          <a:xfrm>
            <a:off x="3142092" y="4506383"/>
            <a:ext cx="3899976" cy="17001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dustinf\Pictures\maxresdefault.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0" y="4501260"/>
            <a:ext cx="3212136" cy="17052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ustinf\Pictures\feat_hotz52__05.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6130" y="4503918"/>
            <a:ext cx="2560954" cy="17076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ustinf\Pictures\IMG_2541.jpg"/>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898832" y="1933335"/>
            <a:ext cx="4073968" cy="25730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93865" y="14272"/>
            <a:ext cx="1721675" cy="1166296"/>
          </a:xfrm>
          <a:prstGeom prst="rect">
            <a:avLst/>
          </a:prstGeom>
        </p:spPr>
      </p:pic>
    </p:spTree>
    <p:extLst>
      <p:ext uri="{BB962C8B-B14F-4D97-AF65-F5344CB8AC3E}">
        <p14:creationId xmlns:p14="http://schemas.microsoft.com/office/powerpoint/2010/main" val="2036287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50783" y="236482"/>
            <a:ext cx="9071234" cy="934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951" y="3054631"/>
            <a:ext cx="245552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rPr>
              <a:t>PC GAMING</a:t>
            </a:r>
          </a:p>
        </p:txBody>
      </p:sp>
      <p:sp>
        <p:nvSpPr>
          <p:cNvPr id="16" name="Title 1"/>
          <p:cNvSpPr>
            <a:spLocks noGrp="1"/>
          </p:cNvSpPr>
          <p:nvPr>
            <p:ph type="title"/>
          </p:nvPr>
        </p:nvSpPr>
        <p:spPr>
          <a:xfrm>
            <a:off x="498348" y="429808"/>
            <a:ext cx="9976104" cy="590931"/>
          </a:xfrm>
        </p:spPr>
        <p:txBody>
          <a:bodyPr/>
          <a:lstStyle/>
          <a:p>
            <a:r>
              <a:rPr lang="en-US" sz="3800" dirty="0" smtClean="0">
                <a:solidFill>
                  <a:schemeClr val="tx1"/>
                </a:solidFill>
              </a:rPr>
              <a:t>ONE ARCHITECTURE — END-TO-END AI</a:t>
            </a:r>
            <a:endParaRPr lang="en-US" sz="3800" dirty="0">
              <a:solidFill>
                <a:schemeClr val="tx1"/>
              </a:solidFill>
            </a:endParaRPr>
          </a:p>
        </p:txBody>
      </p:sp>
      <p:sp>
        <p:nvSpPr>
          <p:cNvPr id="2" name="TextBox 1"/>
          <p:cNvSpPr txBox="1"/>
          <p:nvPr/>
        </p:nvSpPr>
        <p:spPr>
          <a:xfrm>
            <a:off x="3754261" y="5696922"/>
            <a:ext cx="346428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bg1"/>
                </a:solidFill>
              </a:rPr>
              <a:t>CUDA + Linux throughout the stack.</a:t>
            </a:r>
          </a:p>
        </p:txBody>
      </p:sp>
      <p:pic>
        <p:nvPicPr>
          <p:cNvPr id="7170" name="Picture 2" descr="C:\Users\dustinf\Pictures\nvidia_scal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28062" y="1538008"/>
            <a:ext cx="7451604" cy="40208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950783" y="5501513"/>
            <a:ext cx="9071234" cy="1376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54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185195"/>
            <a:ext cx="10972800" cy="635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dustinf\Pictures\nvidia_lidar.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 b="11720"/>
          <a:stretch/>
        </p:blipFill>
        <p:spPr bwMode="auto">
          <a:xfrm>
            <a:off x="0" y="428275"/>
            <a:ext cx="10972800" cy="574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6775" y="46300"/>
            <a:ext cx="8739340" cy="982855"/>
          </a:xfrm>
        </p:spPr>
        <p:txBody>
          <a:bodyPr/>
          <a:lstStyle/>
          <a:p>
            <a:r>
              <a:rPr lang="en-US" dirty="0" smtClean="0"/>
              <a:t>Thank you!</a:t>
            </a:r>
            <a:br>
              <a:rPr lang="en-US" dirty="0" smtClean="0"/>
            </a:br>
            <a:r>
              <a:rPr lang="en-US" sz="1600" dirty="0" smtClean="0"/>
              <a:t>Q&amp;A: </a:t>
            </a:r>
            <a:r>
              <a:rPr lang="en-US" sz="1600" b="0" dirty="0" smtClean="0"/>
              <a:t>What can I help you Build?</a:t>
            </a:r>
            <a:endParaRPr lang="en-US" sz="1600" b="0" dirty="0"/>
          </a:p>
        </p:txBody>
      </p:sp>
    </p:spTree>
    <p:extLst>
      <p:ext uri="{BB962C8B-B14F-4D97-AF65-F5344CB8AC3E}">
        <p14:creationId xmlns:p14="http://schemas.microsoft.com/office/powerpoint/2010/main" val="11450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ustinf\Downloads\robot\IMG_20160111_16565447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5428843" cy="305372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dustinf\Downloads\robot\IMG_20160103_14464340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28843" y="3053724"/>
            <a:ext cx="5543957" cy="311847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8"/>
          <p:cNvSpPr txBox="1">
            <a:spLocks/>
          </p:cNvSpPr>
          <p:nvPr/>
        </p:nvSpPr>
        <p:spPr bwMode="auto">
          <a:xfrm>
            <a:off x="6671234" y="139826"/>
            <a:ext cx="3160894" cy="1763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ctr" defTabSz="914400">
              <a:spcAft>
                <a:spcPts val="600"/>
              </a:spcAft>
            </a:pPr>
            <a:r>
              <a:rPr lang="en-US" sz="4000" kern="0" dirty="0" smtClean="0">
                <a:solidFill>
                  <a:srgbClr val="76B900"/>
                </a:solidFill>
              </a:rPr>
              <a:t>TURBo2</a:t>
            </a:r>
            <a:br>
              <a:rPr lang="en-US" sz="4000" kern="0" dirty="0" smtClean="0">
                <a:solidFill>
                  <a:srgbClr val="76B900"/>
                </a:solidFill>
              </a:rPr>
            </a:br>
            <a:r>
              <a:rPr lang="en-US" sz="1400" b="0" dirty="0" smtClean="0"/>
              <a:t>—</a:t>
            </a:r>
            <a:r>
              <a:rPr lang="en-US" sz="4000" kern="0" dirty="0" smtClean="0">
                <a:solidFill>
                  <a:srgbClr val="76B900"/>
                </a:solidFill>
              </a:rPr>
              <a:t/>
            </a:r>
            <a:br>
              <a:rPr lang="en-US" sz="4000" kern="0" dirty="0" smtClean="0">
                <a:solidFill>
                  <a:srgbClr val="76B900"/>
                </a:solidFill>
              </a:rPr>
            </a:br>
            <a:r>
              <a:rPr lang="en-US" sz="2000" kern="0" dirty="0" smtClean="0"/>
              <a:t>DEEP LEARNING PLATFORM</a:t>
            </a:r>
            <a:r>
              <a:rPr lang="en-US" sz="2400" kern="0" dirty="0" smtClean="0"/>
              <a:t/>
            </a:r>
            <a:br>
              <a:rPr lang="en-US" sz="2400" kern="0" dirty="0" smtClean="0"/>
            </a:br>
            <a:endParaRPr lang="en-US" sz="2000" kern="0" dirty="0">
              <a:solidFill>
                <a:schemeClr val="tx2"/>
              </a:solidFill>
              <a:ea typeface="+mn-ea"/>
              <a:cs typeface="+mn-cs"/>
            </a:endParaRPr>
          </a:p>
        </p:txBody>
      </p:sp>
      <p:pic>
        <p:nvPicPr>
          <p:cNvPr id="8" name="Picture 4" descr="C:\Users\dustinf\Downloads\Jetson_TX1\Product_Photography\JTX1_Module.Photos\Jetson_TX1_Module-1946-Edit_4NOV15_1500x1500_96dpi.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192517" y="1682764"/>
            <a:ext cx="2118328" cy="109545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dustinf\Downloads\robot\turbo_circle_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260581" y="3149657"/>
            <a:ext cx="2907679" cy="29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17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ustinf\Downloads\robot\IMG_20160113_22144485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
            <a:ext cx="10972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ustinf\Downloads\robot\IMG_20160113_22144485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
            <a:ext cx="10972800" cy="617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8096" y="5390535"/>
            <a:ext cx="141577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24V motors</a:t>
            </a:r>
          </a:p>
        </p:txBody>
      </p:sp>
      <p:cxnSp>
        <p:nvCxnSpPr>
          <p:cNvPr id="7" name="Straight Arrow Connector 6"/>
          <p:cNvCxnSpPr>
            <a:stCxn id="5" idx="3"/>
          </p:cNvCxnSpPr>
          <p:nvPr/>
        </p:nvCxnSpPr>
        <p:spPr>
          <a:xfrm>
            <a:off x="2913869" y="5561351"/>
            <a:ext cx="1178446" cy="170816"/>
          </a:xfrm>
          <a:prstGeom prst="straightConnector1">
            <a:avLst/>
          </a:prstGeom>
          <a:ln w="38100">
            <a:solidFill>
              <a:schemeClr val="tx1"/>
            </a:solidFill>
            <a:tailEnd type="arrow"/>
          </a:ln>
          <a:effectLst>
            <a:outerShdw blurRad="38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00117" y="3684154"/>
            <a:ext cx="721672"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JTX1</a:t>
            </a:r>
          </a:p>
        </p:txBody>
      </p:sp>
      <p:sp>
        <p:nvSpPr>
          <p:cNvPr id="6" name="TextBox 5"/>
          <p:cNvSpPr txBox="1"/>
          <p:nvPr/>
        </p:nvSpPr>
        <p:spPr>
          <a:xfrm>
            <a:off x="6815117" y="1647991"/>
            <a:ext cx="1015022"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12V </a:t>
            </a:r>
            <a:r>
              <a:rPr lang="en-US" b="1" dirty="0" err="1" smtClean="0">
                <a:solidFill>
                  <a:schemeClr val="tx1"/>
                </a:solidFill>
              </a:rPr>
              <a:t>reg</a:t>
            </a:r>
            <a:endParaRPr lang="en-US" b="1" dirty="0" smtClean="0">
              <a:solidFill>
                <a:schemeClr val="tx1"/>
              </a:solidFill>
            </a:endParaRPr>
          </a:p>
        </p:txBody>
      </p:sp>
      <p:sp>
        <p:nvSpPr>
          <p:cNvPr id="8" name="TextBox 7"/>
          <p:cNvSpPr txBox="1"/>
          <p:nvPr/>
        </p:nvSpPr>
        <p:spPr>
          <a:xfrm>
            <a:off x="3561913" y="1760419"/>
            <a:ext cx="570990"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SSD</a:t>
            </a:r>
          </a:p>
        </p:txBody>
      </p:sp>
      <p:sp>
        <p:nvSpPr>
          <p:cNvPr id="11" name="TextBox 10"/>
          <p:cNvSpPr txBox="1"/>
          <p:nvPr/>
        </p:nvSpPr>
        <p:spPr>
          <a:xfrm>
            <a:off x="1607186" y="4281265"/>
            <a:ext cx="1287533"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analog I/O</a:t>
            </a:r>
          </a:p>
        </p:txBody>
      </p:sp>
      <p:cxnSp>
        <p:nvCxnSpPr>
          <p:cNvPr id="12" name="Straight Arrow Connector 11"/>
          <p:cNvCxnSpPr>
            <a:stCxn id="11" idx="3"/>
          </p:cNvCxnSpPr>
          <p:nvPr/>
        </p:nvCxnSpPr>
        <p:spPr>
          <a:xfrm>
            <a:off x="2894719" y="4452081"/>
            <a:ext cx="493058" cy="0"/>
          </a:xfrm>
          <a:prstGeom prst="straightConnector1">
            <a:avLst/>
          </a:prstGeom>
          <a:ln w="38100">
            <a:solidFill>
              <a:schemeClr val="tx1"/>
            </a:solidFill>
            <a:tailEnd type="arrow"/>
          </a:ln>
          <a:effectLst>
            <a:outerShdw blurRad="38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75259" y="3307528"/>
            <a:ext cx="1659429"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motor drivers</a:t>
            </a:r>
          </a:p>
        </p:txBody>
      </p:sp>
      <p:cxnSp>
        <p:nvCxnSpPr>
          <p:cNvPr id="14" name="Straight Arrow Connector 13"/>
          <p:cNvCxnSpPr/>
          <p:nvPr/>
        </p:nvCxnSpPr>
        <p:spPr>
          <a:xfrm>
            <a:off x="3141248" y="3478344"/>
            <a:ext cx="576313" cy="0"/>
          </a:xfrm>
          <a:prstGeom prst="straightConnector1">
            <a:avLst/>
          </a:prstGeom>
          <a:ln w="38100">
            <a:solidFill>
              <a:schemeClr val="tx1"/>
            </a:solidFill>
            <a:tailEnd type="arrow"/>
          </a:ln>
          <a:effectLst>
            <a:outerShdw blurRad="38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70419" y="3894663"/>
            <a:ext cx="880369"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5V </a:t>
            </a:r>
            <a:r>
              <a:rPr lang="en-US" b="1" dirty="0" err="1" smtClean="0">
                <a:solidFill>
                  <a:schemeClr val="tx1"/>
                </a:solidFill>
              </a:rPr>
              <a:t>reg</a:t>
            </a:r>
            <a:endParaRPr lang="en-US" b="1" dirty="0" smtClean="0">
              <a:solidFill>
                <a:schemeClr val="tx1"/>
              </a:solidFill>
            </a:endParaRPr>
          </a:p>
        </p:txBody>
      </p:sp>
      <p:sp>
        <p:nvSpPr>
          <p:cNvPr id="18" name="TextBox 17"/>
          <p:cNvSpPr txBox="1"/>
          <p:nvPr/>
        </p:nvSpPr>
        <p:spPr>
          <a:xfrm>
            <a:off x="1234082" y="3840341"/>
            <a:ext cx="1740028"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voltage sensor</a:t>
            </a:r>
          </a:p>
        </p:txBody>
      </p:sp>
      <p:cxnSp>
        <p:nvCxnSpPr>
          <p:cNvPr id="19" name="Straight Arrow Connector 18"/>
          <p:cNvCxnSpPr/>
          <p:nvPr/>
        </p:nvCxnSpPr>
        <p:spPr>
          <a:xfrm>
            <a:off x="2894719" y="4011157"/>
            <a:ext cx="384939" cy="0"/>
          </a:xfrm>
          <a:prstGeom prst="straightConnector1">
            <a:avLst/>
          </a:prstGeom>
          <a:ln w="38100">
            <a:solidFill>
              <a:schemeClr val="tx1"/>
            </a:solidFill>
            <a:tailEnd type="arrow"/>
          </a:ln>
          <a:effectLst>
            <a:outerShdw blurRad="38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122688" y="2986812"/>
            <a:ext cx="1074333" cy="341632"/>
          </a:xfrm>
          <a:prstGeom prst="rect">
            <a:avLst/>
          </a:prstGeom>
          <a:noFill/>
          <a:ln w="6350">
            <a:no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smtClean="0">
                <a:solidFill>
                  <a:schemeClr val="tx1"/>
                </a:solidFill>
              </a:rPr>
              <a:t>USB hub</a:t>
            </a:r>
          </a:p>
        </p:txBody>
      </p:sp>
      <p:cxnSp>
        <p:nvCxnSpPr>
          <p:cNvPr id="32" name="Straight Arrow Connector 31"/>
          <p:cNvCxnSpPr>
            <a:stCxn id="31" idx="1"/>
          </p:cNvCxnSpPr>
          <p:nvPr/>
        </p:nvCxnSpPr>
        <p:spPr>
          <a:xfrm flipH="1">
            <a:off x="7704944" y="3157628"/>
            <a:ext cx="417744" cy="0"/>
          </a:xfrm>
          <a:prstGeom prst="straightConnector1">
            <a:avLst/>
          </a:prstGeom>
          <a:ln w="38100">
            <a:solidFill>
              <a:schemeClr val="tx1"/>
            </a:solidFill>
            <a:tailEnd type="arrow"/>
          </a:ln>
          <a:effectLst>
            <a:outerShdw blurRad="381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7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14820"/>
            <a:ext cx="9976104" cy="590931"/>
          </a:xfrm>
        </p:spPr>
        <p:txBody>
          <a:bodyPr/>
          <a:lstStyle/>
          <a:p>
            <a:r>
              <a:rPr lang="en-US" dirty="0" err="1" smtClean="0">
                <a:solidFill>
                  <a:srgbClr val="76B900"/>
                </a:solidFill>
              </a:rPr>
              <a:t>Cmu</a:t>
            </a:r>
            <a:r>
              <a:rPr lang="en-US" dirty="0" smtClean="0">
                <a:solidFill>
                  <a:srgbClr val="76B900"/>
                </a:solidFill>
              </a:rPr>
              <a:t> VOXNET</a:t>
            </a:r>
            <a:endParaRPr lang="en-US" dirty="0">
              <a:solidFill>
                <a:srgbClr val="76B900"/>
              </a:solidFill>
            </a:endParaRPr>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255545" y="630616"/>
            <a:ext cx="8634335" cy="554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00060" y="1415819"/>
            <a:ext cx="2400300" cy="172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14820"/>
            <a:ext cx="9976104" cy="590931"/>
          </a:xfrm>
        </p:spPr>
        <p:txBody>
          <a:bodyPr/>
          <a:lstStyle/>
          <a:p>
            <a:r>
              <a:rPr lang="en-US" dirty="0" err="1" smtClean="0">
                <a:solidFill>
                  <a:srgbClr val="76B900"/>
                </a:solidFill>
              </a:rPr>
              <a:t>Cmu</a:t>
            </a:r>
            <a:r>
              <a:rPr lang="en-US" dirty="0" smtClean="0">
                <a:solidFill>
                  <a:srgbClr val="76B900"/>
                </a:solidFill>
              </a:rPr>
              <a:t> VOXNET</a:t>
            </a:r>
            <a:endParaRPr lang="en-US" dirty="0">
              <a:solidFill>
                <a:srgbClr val="76B900"/>
              </a:solidFill>
            </a:endParaRPr>
          </a:p>
        </p:txBody>
      </p:sp>
      <p:pic>
        <p:nvPicPr>
          <p:cNvPr id="15361" name="Picture 1"/>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55171" y="872836"/>
            <a:ext cx="347056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3730" y="994756"/>
            <a:ext cx="3595256" cy="305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636818" y="4125884"/>
            <a:ext cx="3886200" cy="112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629006" y="1455420"/>
            <a:ext cx="324612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03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185195"/>
            <a:ext cx="10972800" cy="635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dustinf\Pictures\nvidia_lidar.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 b="11720"/>
          <a:stretch/>
        </p:blipFill>
        <p:spPr bwMode="auto">
          <a:xfrm>
            <a:off x="0" y="428275"/>
            <a:ext cx="10972800" cy="574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6775" y="46300"/>
            <a:ext cx="8739340" cy="982855"/>
          </a:xfrm>
        </p:spPr>
        <p:txBody>
          <a:bodyPr/>
          <a:lstStyle/>
          <a:p>
            <a:r>
              <a:rPr lang="en-US" dirty="0" smtClean="0"/>
              <a:t>Thank you!</a:t>
            </a:r>
            <a:br>
              <a:rPr lang="en-US" dirty="0" smtClean="0"/>
            </a:br>
            <a:r>
              <a:rPr lang="en-US" sz="1600" dirty="0" smtClean="0"/>
              <a:t>Q&amp;A: </a:t>
            </a:r>
            <a:r>
              <a:rPr lang="en-US" sz="1600" b="0" dirty="0" smtClean="0"/>
              <a:t>What can I help you Build?</a:t>
            </a:r>
            <a:endParaRPr lang="en-US" sz="1600" b="0" dirty="0"/>
          </a:p>
        </p:txBody>
      </p:sp>
    </p:spTree>
    <p:extLst>
      <p:ext uri="{BB962C8B-B14F-4D97-AF65-F5344CB8AC3E}">
        <p14:creationId xmlns:p14="http://schemas.microsoft.com/office/powerpoint/2010/main" val="98854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pwhitgrove\AppData\Local\Microsoft\Windows\Temporary Internet Files\Content.Outlook\1MN9SHNZ\Erista_Die_02c.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85446" y="2989655"/>
            <a:ext cx="2989006" cy="2160952"/>
          </a:xfrm>
          <a:prstGeom prst="rect">
            <a:avLst/>
          </a:prstGeom>
          <a:noFill/>
          <a:extLst>
            <a:ext uri="{909E8E84-426E-40DD-AFC4-6F175D3DCCD1}">
              <a14:hiddenFill xmlns:a14="http://schemas.microsoft.com/office/drawing/2010/main">
                <a:solidFill>
                  <a:srgbClr val="FFFFFF"/>
                </a:solidFill>
              </a14:hiddenFill>
            </a:ext>
          </a:extLst>
        </p:spPr>
      </p:pic>
      <p:sp>
        <p:nvSpPr>
          <p:cNvPr id="67" name="Right Triangle 66"/>
          <p:cNvSpPr/>
          <p:nvPr/>
        </p:nvSpPr>
        <p:spPr>
          <a:xfrm rot="13440000" flipV="1">
            <a:off x="7714868" y="2845015"/>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7494662" y="2054975"/>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98234" y="2984024"/>
            <a:ext cx="2989006" cy="2160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1022" y="2989655"/>
            <a:ext cx="2989006" cy="2160952"/>
          </a:xfrm>
          <a:prstGeom prst="rect">
            <a:avLst/>
          </a:pr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4285" y="807757"/>
            <a:ext cx="9976104" cy="793655"/>
          </a:xfrm>
        </p:spPr>
        <p:txBody>
          <a:bodyPr/>
          <a:lstStyle/>
          <a:p>
            <a:r>
              <a:rPr lang="en-US" dirty="0" smtClean="0"/>
              <a:t>AI And the Frontier of</a:t>
            </a:r>
            <a:br>
              <a:rPr lang="en-US" dirty="0" smtClean="0"/>
            </a:br>
            <a:r>
              <a:rPr lang="en-US" sz="4400" dirty="0" smtClean="0"/>
              <a:t>autonomous machines </a:t>
            </a:r>
            <a:endParaRPr lang="en-US" dirty="0"/>
          </a:p>
        </p:txBody>
      </p:sp>
      <p:sp>
        <p:nvSpPr>
          <p:cNvPr id="15" name="Right Triangle 14"/>
          <p:cNvSpPr/>
          <p:nvPr/>
        </p:nvSpPr>
        <p:spPr>
          <a:xfrm rot="13440000" flipV="1">
            <a:off x="931228" y="2845019"/>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711022" y="2054979"/>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22997" y="2159786"/>
            <a:ext cx="2777031" cy="646331"/>
          </a:xfrm>
          <a:prstGeom prst="rect">
            <a:avLst/>
          </a:prstGeom>
        </p:spPr>
        <p:txBody>
          <a:bodyPr wrap="square" anchor="ctr">
            <a:spAutoFit/>
          </a:bodyPr>
          <a:lstStyle/>
          <a:p>
            <a:pPr>
              <a:lnSpc>
                <a:spcPct val="90000"/>
              </a:lnSpc>
              <a:spcBef>
                <a:spcPts val="900"/>
              </a:spcBef>
              <a:spcAft>
                <a:spcPts val="900"/>
              </a:spcAft>
            </a:pPr>
            <a:r>
              <a:rPr lang="en-US" sz="2000" dirty="0">
                <a:latin typeface="Trebuchet MS" panose="020B0603020202020204" pitchFamily="34" charset="0"/>
              </a:rPr>
              <a:t>New </a:t>
            </a:r>
            <a:r>
              <a:rPr lang="en-US" sz="2000" dirty="0" smtClean="0">
                <a:latin typeface="Trebuchet MS" panose="020B0603020202020204" pitchFamily="34" charset="0"/>
              </a:rPr>
              <a:t>use cases</a:t>
            </a:r>
            <a:br>
              <a:rPr lang="en-US" sz="2000" dirty="0" smtClean="0">
                <a:latin typeface="Trebuchet MS" panose="020B0603020202020204" pitchFamily="34" charset="0"/>
              </a:rPr>
            </a:br>
            <a:r>
              <a:rPr lang="en-US" sz="2000" dirty="0" smtClean="0">
                <a:latin typeface="Trebuchet MS" panose="020B0603020202020204" pitchFamily="34" charset="0"/>
              </a:rPr>
              <a:t>demand </a:t>
            </a:r>
            <a:r>
              <a:rPr lang="en-US" sz="2000" dirty="0">
                <a:latin typeface="Trebuchet MS" panose="020B0603020202020204" pitchFamily="34" charset="0"/>
              </a:rPr>
              <a:t>autonomy</a:t>
            </a:r>
          </a:p>
        </p:txBody>
      </p:sp>
      <p:sp>
        <p:nvSpPr>
          <p:cNvPr id="20" name="Rectangle 19"/>
          <p:cNvSpPr/>
          <p:nvPr/>
        </p:nvSpPr>
        <p:spPr>
          <a:xfrm>
            <a:off x="7569084" y="2037727"/>
            <a:ext cx="3010684" cy="923330"/>
          </a:xfrm>
          <a:prstGeom prst="rect">
            <a:avLst/>
          </a:prstGeom>
        </p:spPr>
        <p:txBody>
          <a:bodyPr wrap="square" anchor="ctr">
            <a:spAutoFit/>
          </a:bodyPr>
          <a:lstStyle/>
          <a:p>
            <a:pPr>
              <a:lnSpc>
                <a:spcPct val="90000"/>
              </a:lnSpc>
              <a:spcBef>
                <a:spcPts val="900"/>
              </a:spcBef>
              <a:spcAft>
                <a:spcPts val="900"/>
              </a:spcAft>
            </a:pPr>
            <a:r>
              <a:rPr lang="en-US" sz="2000" dirty="0">
                <a:latin typeface="Trebuchet MS" panose="020B0603020202020204" pitchFamily="34" charset="0"/>
              </a:rPr>
              <a:t>GPUs deliver </a:t>
            </a:r>
            <a:r>
              <a:rPr lang="en-US" sz="2000" dirty="0" smtClean="0">
                <a:latin typeface="Trebuchet MS" panose="020B0603020202020204" pitchFamily="34" charset="0"/>
              </a:rPr>
              <a:t>superior performance and efficiency</a:t>
            </a:r>
            <a:endParaRPr lang="en-US" sz="2000" dirty="0">
              <a:latin typeface="Trebuchet MS" panose="020B0603020202020204" pitchFamily="34" charset="0"/>
            </a:endParaRPr>
          </a:p>
        </p:txBody>
      </p:sp>
      <p:sp>
        <p:nvSpPr>
          <p:cNvPr id="27" name="Right Triangle 26"/>
          <p:cNvSpPr/>
          <p:nvPr/>
        </p:nvSpPr>
        <p:spPr>
          <a:xfrm rot="13440000" flipV="1">
            <a:off x="4318440" y="2845019"/>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flipV="1">
            <a:off x="4098234" y="2054979"/>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310209" y="2038540"/>
            <a:ext cx="2777031" cy="923330"/>
          </a:xfrm>
          <a:prstGeom prst="rect">
            <a:avLst/>
          </a:prstGeom>
        </p:spPr>
        <p:txBody>
          <a:bodyPr wrap="square" anchor="ctr">
            <a:spAutoFit/>
          </a:bodyPr>
          <a:lstStyle/>
          <a:p>
            <a:pPr>
              <a:lnSpc>
                <a:spcPct val="90000"/>
              </a:lnSpc>
              <a:spcBef>
                <a:spcPts val="900"/>
              </a:spcBef>
              <a:spcAft>
                <a:spcPts val="900"/>
              </a:spcAft>
            </a:pPr>
            <a:r>
              <a:rPr lang="en-US" sz="2000" dirty="0" smtClean="0">
                <a:latin typeface="Trebuchet MS" panose="020B0603020202020204" pitchFamily="34" charset="0"/>
              </a:rPr>
              <a:t>Onboard sensing and</a:t>
            </a:r>
            <a:br>
              <a:rPr lang="en-US" sz="2000" dirty="0" smtClean="0">
                <a:latin typeface="Trebuchet MS" panose="020B0603020202020204" pitchFamily="34" charset="0"/>
              </a:rPr>
            </a:br>
            <a:r>
              <a:rPr lang="en-US" sz="2000" dirty="0" smtClean="0">
                <a:latin typeface="Trebuchet MS" panose="020B0603020202020204" pitchFamily="34" charset="0"/>
              </a:rPr>
              <a:t>deep </a:t>
            </a:r>
            <a:r>
              <a:rPr lang="en-US" sz="2000" dirty="0" smtClean="0">
                <a:latin typeface="Trebuchet MS" panose="020B0603020202020204" pitchFamily="34" charset="0"/>
              </a:rPr>
              <a:t>learning </a:t>
            </a:r>
            <a:r>
              <a:rPr lang="en-US" sz="2000" dirty="0" smtClean="0">
                <a:latin typeface="Trebuchet MS" panose="020B0603020202020204" pitchFamily="34" charset="0"/>
              </a:rPr>
              <a:t/>
            </a:r>
            <a:br>
              <a:rPr lang="en-US" sz="2000" dirty="0" smtClean="0">
                <a:latin typeface="Trebuchet MS" panose="020B0603020202020204" pitchFamily="34" charset="0"/>
              </a:rPr>
            </a:br>
            <a:r>
              <a:rPr lang="en-US" sz="2000" dirty="0" smtClean="0">
                <a:latin typeface="Trebuchet MS" panose="020B0603020202020204" pitchFamily="34" charset="0"/>
              </a:rPr>
              <a:t>enable autonomy</a:t>
            </a:r>
            <a:endParaRPr lang="en-US" sz="2000" dirty="0">
              <a:latin typeface="Trebuchet MS" panose="020B0603020202020204" pitchFamily="34" charset="0"/>
            </a:endParaRPr>
          </a:p>
        </p:txBody>
      </p:sp>
      <p:grpSp>
        <p:nvGrpSpPr>
          <p:cNvPr id="6" name="Group 5"/>
          <p:cNvGrpSpPr/>
          <p:nvPr/>
        </p:nvGrpSpPr>
        <p:grpSpPr>
          <a:xfrm>
            <a:off x="4446027" y="3169056"/>
            <a:ext cx="353683" cy="1803121"/>
            <a:chOff x="4343400" y="2400300"/>
            <a:chExt cx="353683" cy="1803121"/>
          </a:xfrm>
        </p:grpSpPr>
        <p:sp>
          <p:nvSpPr>
            <p:cNvPr id="3" name="Oval 2"/>
            <p:cNvSpPr/>
            <p:nvPr/>
          </p:nvSpPr>
          <p:spPr>
            <a:xfrm>
              <a:off x="4343400" y="2883446"/>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2</a:t>
              </a:r>
              <a:endParaRPr lang="en-US" sz="1000" b="1" baseline="-25000" dirty="0">
                <a:solidFill>
                  <a:schemeClr val="bg1"/>
                </a:solidFill>
              </a:endParaRPr>
            </a:p>
          </p:txBody>
        </p:sp>
        <p:sp>
          <p:nvSpPr>
            <p:cNvPr id="35" name="Oval 34"/>
            <p:cNvSpPr/>
            <p:nvPr/>
          </p:nvSpPr>
          <p:spPr>
            <a:xfrm>
              <a:off x="4343400" y="3366592"/>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3</a:t>
              </a:r>
              <a:endParaRPr lang="en-US" sz="1000" b="1" baseline="-25000" dirty="0">
                <a:solidFill>
                  <a:schemeClr val="bg1"/>
                </a:solidFill>
              </a:endParaRPr>
            </a:p>
          </p:txBody>
        </p:sp>
        <p:sp>
          <p:nvSpPr>
            <p:cNvPr id="36" name="Oval 35"/>
            <p:cNvSpPr/>
            <p:nvPr/>
          </p:nvSpPr>
          <p:spPr>
            <a:xfrm>
              <a:off x="4343400" y="3849738"/>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4</a:t>
              </a:r>
              <a:endParaRPr lang="en-US" sz="1000" b="1" baseline="-25000" dirty="0">
                <a:solidFill>
                  <a:schemeClr val="bg1"/>
                </a:solidFill>
              </a:endParaRPr>
            </a:p>
          </p:txBody>
        </p:sp>
        <p:sp>
          <p:nvSpPr>
            <p:cNvPr id="37" name="Oval 36"/>
            <p:cNvSpPr/>
            <p:nvPr/>
          </p:nvSpPr>
          <p:spPr>
            <a:xfrm>
              <a:off x="4343400" y="2400300"/>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00" b="1" dirty="0" smtClean="0">
                  <a:solidFill>
                    <a:schemeClr val="bg1"/>
                  </a:solidFill>
                </a:rPr>
                <a:t>x</a:t>
              </a:r>
              <a:r>
                <a:rPr lang="en-US" sz="1000" b="1" baseline="-25000" dirty="0" smtClean="0">
                  <a:solidFill>
                    <a:schemeClr val="bg1"/>
                  </a:solidFill>
                </a:rPr>
                <a:t>1</a:t>
              </a:r>
              <a:endParaRPr lang="en-US" sz="1000" b="1" baseline="-25000" dirty="0">
                <a:solidFill>
                  <a:schemeClr val="bg1"/>
                </a:solidFill>
              </a:endParaRPr>
            </a:p>
          </p:txBody>
        </p:sp>
      </p:grpSp>
      <p:grpSp>
        <p:nvGrpSpPr>
          <p:cNvPr id="5" name="Group 4"/>
          <p:cNvGrpSpPr/>
          <p:nvPr/>
        </p:nvGrpSpPr>
        <p:grpSpPr>
          <a:xfrm>
            <a:off x="5091328" y="3410629"/>
            <a:ext cx="353683" cy="1319975"/>
            <a:chOff x="5030655" y="2675689"/>
            <a:chExt cx="353683" cy="1319975"/>
          </a:xfrm>
          <a:solidFill>
            <a:schemeClr val="tx1"/>
          </a:solidFill>
        </p:grpSpPr>
        <p:sp>
          <p:nvSpPr>
            <p:cNvPr id="38" name="Oval 37"/>
            <p:cNvSpPr/>
            <p:nvPr/>
          </p:nvSpPr>
          <p:spPr>
            <a:xfrm>
              <a:off x="5030655" y="3158835"/>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39" name="Oval 38"/>
            <p:cNvSpPr/>
            <p:nvPr/>
          </p:nvSpPr>
          <p:spPr>
            <a:xfrm>
              <a:off x="5030655" y="3641981"/>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0" name="Oval 39"/>
            <p:cNvSpPr/>
            <p:nvPr/>
          </p:nvSpPr>
          <p:spPr>
            <a:xfrm>
              <a:off x="5030655" y="2675689"/>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grpSp>
        <p:nvGrpSpPr>
          <p:cNvPr id="4" name="Group 3"/>
          <p:cNvGrpSpPr/>
          <p:nvPr/>
        </p:nvGrpSpPr>
        <p:grpSpPr>
          <a:xfrm>
            <a:off x="5736629" y="3410629"/>
            <a:ext cx="353683" cy="1319975"/>
            <a:chOff x="5769652" y="2675891"/>
            <a:chExt cx="353683" cy="1319975"/>
          </a:xfrm>
        </p:grpSpPr>
        <p:sp>
          <p:nvSpPr>
            <p:cNvPr id="41" name="Oval 40"/>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2" name="Oval 41"/>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3" name="Oval 42"/>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grpSp>
        <p:nvGrpSpPr>
          <p:cNvPr id="44" name="Group 43"/>
          <p:cNvGrpSpPr/>
          <p:nvPr/>
        </p:nvGrpSpPr>
        <p:grpSpPr>
          <a:xfrm>
            <a:off x="6381930" y="3410629"/>
            <a:ext cx="353683" cy="1319975"/>
            <a:chOff x="5769652" y="2675891"/>
            <a:chExt cx="353683" cy="1319975"/>
          </a:xfrm>
        </p:grpSpPr>
        <p:sp>
          <p:nvSpPr>
            <p:cNvPr id="45" name="Oval 44"/>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6" name="Oval 45"/>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7" name="Oval 46"/>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cxnSp>
        <p:nvCxnSpPr>
          <p:cNvPr id="8" name="Straight Arrow Connector 7"/>
          <p:cNvCxnSpPr>
            <a:stCxn id="37" idx="6"/>
            <a:endCxn id="40" idx="1"/>
          </p:cNvCxnSpPr>
          <p:nvPr/>
        </p:nvCxnSpPr>
        <p:spPr>
          <a:xfrm>
            <a:off x="4799710" y="3345898"/>
            <a:ext cx="343414" cy="116527"/>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5"/>
            <a:endCxn id="38" idx="1"/>
          </p:cNvCxnSpPr>
          <p:nvPr/>
        </p:nvCxnSpPr>
        <p:spPr>
          <a:xfrm>
            <a:off x="4747914" y="3470943"/>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9" idx="1"/>
          </p:cNvCxnSpPr>
          <p:nvPr/>
        </p:nvCxnSpPr>
        <p:spPr>
          <a:xfrm>
            <a:off x="4747914" y="3470943"/>
            <a:ext cx="395210"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7"/>
            <a:endCxn id="40" idx="3"/>
          </p:cNvCxnSpPr>
          <p:nvPr/>
        </p:nvCxnSpPr>
        <p:spPr>
          <a:xfrm flipV="1">
            <a:off x="4747914" y="3712516"/>
            <a:ext cx="395210"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6" idx="7"/>
            <a:endCxn id="38" idx="3"/>
          </p:cNvCxnSpPr>
          <p:nvPr/>
        </p:nvCxnSpPr>
        <p:spPr>
          <a:xfrm flipV="1">
            <a:off x="4747914" y="4195662"/>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6" idx="6"/>
            <a:endCxn id="39" idx="3"/>
          </p:cNvCxnSpPr>
          <p:nvPr/>
        </p:nvCxnSpPr>
        <p:spPr>
          <a:xfrm flipV="1">
            <a:off x="4799710" y="4678808"/>
            <a:ext cx="343414"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 idx="6"/>
            <a:endCxn id="40" idx="2"/>
          </p:cNvCxnSpPr>
          <p:nvPr/>
        </p:nvCxnSpPr>
        <p:spPr>
          <a:xfrm flipV="1">
            <a:off x="4799710" y="3587471"/>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5" idx="7"/>
            <a:endCxn id="40" idx="3"/>
          </p:cNvCxnSpPr>
          <p:nvPr/>
        </p:nvCxnSpPr>
        <p:spPr>
          <a:xfrm flipV="1">
            <a:off x="4747914" y="3712516"/>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 idx="6"/>
            <a:endCxn id="38" idx="2"/>
          </p:cNvCxnSpPr>
          <p:nvPr/>
        </p:nvCxnSpPr>
        <p:spPr>
          <a:xfrm>
            <a:off x="4799710" y="3829044"/>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 idx="5"/>
            <a:endCxn id="39" idx="1"/>
          </p:cNvCxnSpPr>
          <p:nvPr/>
        </p:nvCxnSpPr>
        <p:spPr>
          <a:xfrm>
            <a:off x="4747914" y="3954089"/>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5" idx="6"/>
            <a:endCxn id="38" idx="2"/>
          </p:cNvCxnSpPr>
          <p:nvPr/>
        </p:nvCxnSpPr>
        <p:spPr>
          <a:xfrm flipV="1">
            <a:off x="4799710" y="4070617"/>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35" idx="5"/>
            <a:endCxn id="39" idx="2"/>
          </p:cNvCxnSpPr>
          <p:nvPr/>
        </p:nvCxnSpPr>
        <p:spPr>
          <a:xfrm>
            <a:off x="4747914" y="4437235"/>
            <a:ext cx="343414"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6"/>
            <a:endCxn id="43" idx="2"/>
          </p:cNvCxnSpPr>
          <p:nvPr/>
        </p:nvCxnSpPr>
        <p:spPr>
          <a:xfrm>
            <a:off x="5445011" y="3587471"/>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0" idx="5"/>
            <a:endCxn id="41" idx="1"/>
          </p:cNvCxnSpPr>
          <p:nvPr/>
        </p:nvCxnSpPr>
        <p:spPr>
          <a:xfrm>
            <a:off x="5393215"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0" idx="5"/>
            <a:endCxn id="42" idx="1"/>
          </p:cNvCxnSpPr>
          <p:nvPr/>
        </p:nvCxnSpPr>
        <p:spPr>
          <a:xfrm>
            <a:off x="5393215"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7"/>
            <a:endCxn id="43" idx="3"/>
          </p:cNvCxnSpPr>
          <p:nvPr/>
        </p:nvCxnSpPr>
        <p:spPr>
          <a:xfrm flipV="1">
            <a:off x="5393215"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8" idx="6"/>
            <a:endCxn id="41" idx="2"/>
          </p:cNvCxnSpPr>
          <p:nvPr/>
        </p:nvCxnSpPr>
        <p:spPr>
          <a:xfrm>
            <a:off x="5445011" y="4070617"/>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38" idx="5"/>
            <a:endCxn id="42" idx="1"/>
          </p:cNvCxnSpPr>
          <p:nvPr/>
        </p:nvCxnSpPr>
        <p:spPr>
          <a:xfrm>
            <a:off x="5393215"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39" idx="7"/>
            <a:endCxn id="43" idx="3"/>
          </p:cNvCxnSpPr>
          <p:nvPr/>
        </p:nvCxnSpPr>
        <p:spPr>
          <a:xfrm flipV="1">
            <a:off x="5393215"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7"/>
            <a:endCxn id="41" idx="3"/>
          </p:cNvCxnSpPr>
          <p:nvPr/>
        </p:nvCxnSpPr>
        <p:spPr>
          <a:xfrm flipV="1">
            <a:off x="5393215"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9" idx="6"/>
            <a:endCxn id="42" idx="2"/>
          </p:cNvCxnSpPr>
          <p:nvPr/>
        </p:nvCxnSpPr>
        <p:spPr>
          <a:xfrm>
            <a:off x="5445011" y="4553763"/>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3" idx="6"/>
            <a:endCxn id="47" idx="2"/>
          </p:cNvCxnSpPr>
          <p:nvPr/>
        </p:nvCxnSpPr>
        <p:spPr>
          <a:xfrm>
            <a:off x="6090312" y="3587471"/>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43" idx="5"/>
            <a:endCxn id="45" idx="1"/>
          </p:cNvCxnSpPr>
          <p:nvPr/>
        </p:nvCxnSpPr>
        <p:spPr>
          <a:xfrm>
            <a:off x="6038516"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3" idx="5"/>
            <a:endCxn id="46" idx="1"/>
          </p:cNvCxnSpPr>
          <p:nvPr/>
        </p:nvCxnSpPr>
        <p:spPr>
          <a:xfrm>
            <a:off x="6038516"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41" idx="7"/>
            <a:endCxn id="47" idx="3"/>
          </p:cNvCxnSpPr>
          <p:nvPr/>
        </p:nvCxnSpPr>
        <p:spPr>
          <a:xfrm flipV="1">
            <a:off x="6038516"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1" idx="6"/>
            <a:endCxn id="45" idx="2"/>
          </p:cNvCxnSpPr>
          <p:nvPr/>
        </p:nvCxnSpPr>
        <p:spPr>
          <a:xfrm>
            <a:off x="6090312" y="4070617"/>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1" idx="5"/>
            <a:endCxn id="46" idx="1"/>
          </p:cNvCxnSpPr>
          <p:nvPr/>
        </p:nvCxnSpPr>
        <p:spPr>
          <a:xfrm>
            <a:off x="6038516"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42" idx="6"/>
            <a:endCxn id="46" idx="2"/>
          </p:cNvCxnSpPr>
          <p:nvPr/>
        </p:nvCxnSpPr>
        <p:spPr>
          <a:xfrm>
            <a:off x="6090312" y="4553763"/>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42" idx="7"/>
            <a:endCxn id="45" idx="3"/>
          </p:cNvCxnSpPr>
          <p:nvPr/>
        </p:nvCxnSpPr>
        <p:spPr>
          <a:xfrm flipV="1">
            <a:off x="6038516"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42" idx="7"/>
            <a:endCxn id="47" idx="3"/>
          </p:cNvCxnSpPr>
          <p:nvPr/>
        </p:nvCxnSpPr>
        <p:spPr>
          <a:xfrm flipV="1">
            <a:off x="6038516"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16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Meet</a:t>
            </a:r>
            <a:r>
              <a:rPr lang="en-US" sz="6600" dirty="0" smtClean="0"/>
              <a:t/>
            </a:r>
            <a:br>
              <a:rPr lang="en-US" sz="6600" dirty="0" smtClean="0"/>
            </a:br>
            <a:r>
              <a:rPr lang="en-US" sz="7200" dirty="0" smtClean="0"/>
              <a:t>Jetson</a:t>
            </a:r>
            <a:endParaRPr lang="en-US" sz="4400" dirty="0"/>
          </a:p>
        </p:txBody>
      </p:sp>
    </p:spTree>
    <p:extLst>
      <p:ext uri="{BB962C8B-B14F-4D97-AF65-F5344CB8AC3E}">
        <p14:creationId xmlns:p14="http://schemas.microsoft.com/office/powerpoint/2010/main" val="15321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950783" y="236482"/>
            <a:ext cx="9071234" cy="934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951" y="3054631"/>
            <a:ext cx="245552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rPr>
              <a:t>PC GAMING</a:t>
            </a:r>
          </a:p>
        </p:txBody>
      </p:sp>
      <p:sp>
        <p:nvSpPr>
          <p:cNvPr id="16" name="Title 1"/>
          <p:cNvSpPr>
            <a:spLocks noGrp="1"/>
          </p:cNvSpPr>
          <p:nvPr>
            <p:ph type="title"/>
          </p:nvPr>
        </p:nvSpPr>
        <p:spPr>
          <a:xfrm>
            <a:off x="498348" y="429808"/>
            <a:ext cx="9976104" cy="590931"/>
          </a:xfrm>
        </p:spPr>
        <p:txBody>
          <a:bodyPr/>
          <a:lstStyle/>
          <a:p>
            <a:r>
              <a:rPr lang="en-US" sz="3800" dirty="0" smtClean="0">
                <a:solidFill>
                  <a:schemeClr val="tx1"/>
                </a:solidFill>
              </a:rPr>
              <a:t>ONE ARCHITECTURE — END-TO-END AI</a:t>
            </a:r>
            <a:endParaRPr lang="en-US" sz="3800" dirty="0">
              <a:solidFill>
                <a:schemeClr val="tx1"/>
              </a:solidFill>
            </a:endParaRPr>
          </a:p>
        </p:txBody>
      </p:sp>
      <p:sp>
        <p:nvSpPr>
          <p:cNvPr id="2" name="TextBox 1"/>
          <p:cNvSpPr txBox="1"/>
          <p:nvPr/>
        </p:nvSpPr>
        <p:spPr>
          <a:xfrm>
            <a:off x="3754261" y="5696922"/>
            <a:ext cx="346428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bg1"/>
                </a:solidFill>
              </a:rPr>
              <a:t>CUDA + Linux throughout the stack.</a:t>
            </a:r>
          </a:p>
        </p:txBody>
      </p:sp>
      <p:pic>
        <p:nvPicPr>
          <p:cNvPr id="7170" name="Picture 2" descr="C:\Users\dustinf\Pictures\nvidia_scal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28062" y="1538008"/>
            <a:ext cx="7451604" cy="40208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950783" y="5501513"/>
            <a:ext cx="9071234" cy="1376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514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1926473"/>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b="1" dirty="0" err="1" smtClean="0">
                <a:solidFill>
                  <a:schemeClr val="tx1"/>
                </a:solidFill>
              </a:rPr>
              <a:t>Jetson</a:t>
            </a:r>
            <a:r>
              <a:rPr lang="en-US" sz="3600" b="1" dirty="0" smtClean="0">
                <a:solidFill>
                  <a:schemeClr val="tx1"/>
                </a:solidFill>
              </a:rPr>
              <a:t> TX1</a:t>
            </a:r>
          </a:p>
        </p:txBody>
      </p:sp>
      <p:graphicFrame>
        <p:nvGraphicFramePr>
          <p:cNvPr id="8" name="Table 7"/>
          <p:cNvGraphicFramePr>
            <a:graphicFrameLocks noGrp="1"/>
          </p:cNvGraphicFramePr>
          <p:nvPr>
            <p:extLst>
              <p:ext uri="{D42A27DB-BD31-4B8C-83A1-F6EECF244321}">
                <p14:modId xmlns:p14="http://schemas.microsoft.com/office/powerpoint/2010/main" val="1915194984"/>
              </p:ext>
            </p:extLst>
          </p:nvPr>
        </p:nvGraphicFramePr>
        <p:xfrm>
          <a:off x="5418307" y="380714"/>
          <a:ext cx="4688731" cy="5458661"/>
        </p:xfrm>
        <a:graphic>
          <a:graphicData uri="http://schemas.openxmlformats.org/drawingml/2006/table">
            <a:tbl>
              <a:tblPr firstRow="1" bandRow="1">
                <a:tableStyleId>{5C22544A-7EE6-4342-B048-85BDC9FD1C3A}</a:tableStyleId>
              </a:tblPr>
              <a:tblGrid>
                <a:gridCol w="1484463"/>
                <a:gridCol w="3204268"/>
              </a:tblGrid>
              <a:tr h="360519">
                <a:tc>
                  <a:txBody>
                    <a:bodyPr/>
                    <a:lstStyle/>
                    <a:p>
                      <a:pPr marL="0" algn="ctr" defTabSz="914400" rtl="0" eaLnBrk="1" latinLnBrk="0" hangingPunct="1">
                        <a:lnSpc>
                          <a:spcPct val="90000"/>
                        </a:lnSpc>
                      </a:pPr>
                      <a:endParaRPr lang="en-US" sz="1400" b="1" kern="1200" cap="all" dirty="0">
                        <a:solidFill>
                          <a:schemeClr val="tx1"/>
                        </a:solidFill>
                        <a:effectLst/>
                        <a:latin typeface="+mn-lt"/>
                        <a:ea typeface="+mn-ea"/>
                        <a:cs typeface="+mn-cs"/>
                      </a:endParaRPr>
                    </a:p>
                  </a:txBody>
                  <a:tcPr marL="182880" anchor="ctr">
                    <a:lnL w="12700" cmpd="sng">
                      <a:noFill/>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lnSpc>
                          <a:spcPct val="90000"/>
                        </a:lnSpc>
                      </a:pPr>
                      <a:r>
                        <a:rPr lang="en-US" sz="1400" cap="all" dirty="0" err="1" smtClean="0">
                          <a:solidFill>
                            <a:schemeClr val="tx1"/>
                          </a:solidFill>
                          <a:effectLst/>
                        </a:rPr>
                        <a:t>Jetson</a:t>
                      </a:r>
                      <a:r>
                        <a:rPr lang="en-US" sz="1400" cap="all" dirty="0" smtClean="0">
                          <a:solidFill>
                            <a:schemeClr val="tx1"/>
                          </a:solidFill>
                          <a:effectLst/>
                        </a:rPr>
                        <a:t> TX1</a:t>
                      </a:r>
                      <a:endParaRPr lang="en-US" sz="1400" cap="all" dirty="0">
                        <a:solidFill>
                          <a:schemeClr val="tx1"/>
                        </a:solidFill>
                        <a:effectLst/>
                      </a:endParaRPr>
                    </a:p>
                  </a:txBody>
                  <a:tcPr marL="182880" marR="0" anchor="ctr">
                    <a:lnL w="9525" cap="flat" cmpd="sng" algn="ctr">
                      <a:solidFill>
                        <a:schemeClr val="tx2">
                          <a:lumMod val="75000"/>
                        </a:scheme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364153">
                <a:tc>
                  <a:txBody>
                    <a:bodyPr/>
                    <a:lstStyle/>
                    <a:p>
                      <a:pPr>
                        <a:lnSpc>
                          <a:spcPct val="90000"/>
                        </a:lnSpc>
                      </a:pPr>
                      <a:r>
                        <a:rPr lang="en-US" sz="1400" b="1" dirty="0" smtClean="0">
                          <a:solidFill>
                            <a:schemeClr val="bg1"/>
                          </a:solidFill>
                          <a:effectLst/>
                        </a:rPr>
                        <a:t>GPU</a:t>
                      </a:r>
                      <a:endParaRPr lang="en-US" sz="1400" b="1" dirty="0">
                        <a:solidFill>
                          <a:schemeClr val="bg1"/>
                        </a:solidFill>
                        <a:effectLst/>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1 TFLOP/s 256</a:t>
                      </a:r>
                      <a:r>
                        <a:rPr lang="en-US" sz="1200" kern="1200" baseline="0" dirty="0" smtClean="0">
                          <a:solidFill>
                            <a:schemeClr val="bg1"/>
                          </a:solidFill>
                          <a:latin typeface="Trebuchet MS" panose="020B0603020202020204" pitchFamily="34" charset="0"/>
                          <a:ea typeface="+mn-ea"/>
                          <a:cs typeface="+mn-cs"/>
                          <a:sym typeface="Wingdings"/>
                        </a:rPr>
                        <a:t>-core Maxwell</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r>
                        <a:rPr lang="en-US" sz="1400" b="1" dirty="0" smtClean="0">
                          <a:solidFill>
                            <a:schemeClr val="bg1"/>
                          </a:solidFill>
                        </a:rPr>
                        <a:t>CPU</a:t>
                      </a: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baseline="0" dirty="0" smtClean="0">
                          <a:solidFill>
                            <a:schemeClr val="bg1"/>
                          </a:solidFill>
                          <a:latin typeface="Trebuchet MS" panose="020B0603020202020204" pitchFamily="34" charset="0"/>
                          <a:ea typeface="+mn-ea"/>
                          <a:cs typeface="+mn-cs"/>
                        </a:rPr>
                        <a:t>4x 64-bit ARM A57 </a:t>
                      </a:r>
                      <a:r>
                        <a:rPr lang="en-US" sz="1200" kern="1200" baseline="0" dirty="0" smtClean="0">
                          <a:solidFill>
                            <a:schemeClr val="bg1"/>
                          </a:solidFill>
                          <a:latin typeface="Trebuchet MS" panose="020B0603020202020204" pitchFamily="34" charset="0"/>
                          <a:ea typeface="+mn-ea"/>
                          <a:cs typeface="+mn-cs"/>
                        </a:rPr>
                        <a:t>CPUs</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r>
                        <a:rPr lang="en-US" sz="1400" b="1" dirty="0" smtClean="0">
                          <a:solidFill>
                            <a:schemeClr val="bg1"/>
                          </a:solidFill>
                        </a:rPr>
                        <a:t>Memory</a:t>
                      </a:r>
                      <a:endParaRPr lang="en-US" sz="1400" b="1" dirty="0">
                        <a:solidFill>
                          <a:schemeClr val="bg1"/>
                        </a:solidFill>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Trebuchet MS" panose="020B0603020202020204" pitchFamily="34" charset="0"/>
                          <a:ea typeface="+mn-ea"/>
                          <a:cs typeface="+mn-cs"/>
                          <a:sym typeface="Wingdings"/>
                        </a:rPr>
                        <a:t>4 GB LPDDR4 | 25.6 GB/s</a:t>
                      </a:r>
                      <a:endParaRPr lang="en-US" sz="1200" kern="1200" dirty="0" smtClean="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Video decode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4K 60Hz H.264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Video encode</a:t>
                      </a:r>
                      <a:endParaRPr lang="en-US" sz="1400" b="1" kern="1200" baseline="300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Trebuchet MS" panose="020B0603020202020204" pitchFamily="34" charset="0"/>
                          <a:ea typeface="+mn-ea"/>
                          <a:cs typeface="+mn-cs"/>
                          <a:sym typeface="Wingdings"/>
                        </a:rPr>
                        <a:t>4K 30Hz H.264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CSI</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Up to 6 cameras | 1400 </a:t>
                      </a:r>
                      <a:r>
                        <a:rPr lang="en-US" sz="1200" kern="1200" dirty="0" err="1" smtClean="0">
                          <a:solidFill>
                            <a:schemeClr val="bg1"/>
                          </a:solidFill>
                          <a:latin typeface="Trebuchet MS" panose="020B0603020202020204" pitchFamily="34" charset="0"/>
                          <a:ea typeface="+mn-ea"/>
                          <a:cs typeface="+mn-cs"/>
                          <a:sym typeface="Wingdings"/>
                        </a:rPr>
                        <a:t>Mpix</a:t>
                      </a:r>
                      <a:r>
                        <a:rPr lang="en-US" sz="1200" kern="1200" dirty="0" smtClean="0">
                          <a:solidFill>
                            <a:schemeClr val="bg1"/>
                          </a:solidFill>
                          <a:latin typeface="Trebuchet MS" panose="020B0603020202020204" pitchFamily="34" charset="0"/>
                          <a:ea typeface="+mn-ea"/>
                          <a:cs typeface="+mn-cs"/>
                          <a:sym typeface="Wingdings"/>
                        </a:rPr>
                        <a:t>/s</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Display</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2x DSI, 1x </a:t>
                      </a:r>
                      <a:r>
                        <a:rPr lang="en-US" sz="1200" b="0" i="0" baseline="0" dirty="0" err="1" smtClean="0">
                          <a:solidFill>
                            <a:schemeClr val="bg1"/>
                          </a:solidFill>
                          <a:latin typeface="Trebuchet MS" pitchFamily="34" charset="0"/>
                        </a:rPr>
                        <a:t>eDP</a:t>
                      </a:r>
                      <a:r>
                        <a:rPr lang="en-US" sz="1200" b="0" i="0" baseline="0" dirty="0" smtClean="0">
                          <a:solidFill>
                            <a:schemeClr val="bg1"/>
                          </a:solidFill>
                          <a:latin typeface="Trebuchet MS" pitchFamily="34" charset="0"/>
                        </a:rPr>
                        <a:t> 1.4, 1x DP 1.2/HDMI </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Wi-Fi</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dirty="0" smtClean="0">
                          <a:solidFill>
                            <a:schemeClr val="bg1"/>
                          </a:solidFill>
                          <a:latin typeface="Trebuchet MS" panose="020B0603020202020204" pitchFamily="34" charset="0"/>
                          <a:ea typeface="+mn-ea"/>
                          <a:cs typeface="+mn-cs"/>
                          <a:sym typeface="Wingdings"/>
                        </a:rPr>
                        <a:t>802.11</a:t>
                      </a:r>
                      <a:r>
                        <a:rPr lang="en-US" sz="1200" kern="1200" baseline="0" dirty="0" smtClean="0">
                          <a:solidFill>
                            <a:schemeClr val="bg1"/>
                          </a:solidFill>
                          <a:latin typeface="Trebuchet MS" panose="020B0603020202020204" pitchFamily="34" charset="0"/>
                          <a:ea typeface="+mn-ea"/>
                          <a:cs typeface="+mn-cs"/>
                          <a:sym typeface="Wingdings"/>
                        </a:rPr>
                        <a:t> 2x2 ac</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Networking</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1</a:t>
                      </a:r>
                      <a:r>
                        <a:rPr lang="en-US" sz="1200" kern="1200" baseline="0" dirty="0" smtClean="0">
                          <a:solidFill>
                            <a:schemeClr val="bg1"/>
                          </a:solidFill>
                          <a:latin typeface="Trebuchet MS" panose="020B0603020202020204" pitchFamily="34" charset="0"/>
                          <a:ea typeface="+mn-ea"/>
                          <a:cs typeface="+mn-cs"/>
                          <a:sym typeface="Wingdings"/>
                        </a:rPr>
                        <a:t> </a:t>
                      </a:r>
                      <a:r>
                        <a:rPr lang="en-US" sz="1200" kern="1200" dirty="0" smtClean="0">
                          <a:solidFill>
                            <a:schemeClr val="bg1"/>
                          </a:solidFill>
                          <a:latin typeface="Trebuchet MS" panose="020B0603020202020204" pitchFamily="34" charset="0"/>
                          <a:ea typeface="+mn-ea"/>
                          <a:cs typeface="+mn-cs"/>
                          <a:sym typeface="Wingdings"/>
                        </a:rPr>
                        <a:t>Gigabit Ethernet</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PCI-E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rPr>
                        <a:t>Gen 2 1x1 + 1x4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Storage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Trebuchet MS" panose="020B0603020202020204" pitchFamily="34" charset="0"/>
                          <a:ea typeface="+mn-ea"/>
                          <a:cs typeface="+mn-cs"/>
                          <a:sym typeface="Wingdings"/>
                        </a:rPr>
                        <a:t>16 GB </a:t>
                      </a:r>
                      <a:r>
                        <a:rPr lang="en-US" sz="1200" kern="1200" baseline="0" dirty="0" err="1" smtClean="0">
                          <a:solidFill>
                            <a:schemeClr val="bg1"/>
                          </a:solidFill>
                          <a:latin typeface="Trebuchet MS" panose="020B0603020202020204" pitchFamily="34" charset="0"/>
                          <a:ea typeface="+mn-ea"/>
                          <a:cs typeface="+mn-cs"/>
                          <a:sym typeface="Wingdings"/>
                        </a:rPr>
                        <a:t>eMMC</a:t>
                      </a:r>
                      <a:r>
                        <a:rPr lang="en-US" sz="1200" kern="1200" baseline="0" dirty="0" smtClean="0">
                          <a:solidFill>
                            <a:schemeClr val="bg1"/>
                          </a:solidFill>
                          <a:latin typeface="Trebuchet MS" panose="020B0603020202020204" pitchFamily="34" charset="0"/>
                          <a:ea typeface="+mn-ea"/>
                          <a:cs typeface="+mn-cs"/>
                          <a:sym typeface="Wingdings"/>
                        </a:rPr>
                        <a:t>, SDIO, SATA</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Other</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3x UART, 3x SPI, 4x I2C, 4x I2S, GPIOs</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Power</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5-10 Watts, 6.6V-19.5VDC (Sub-5 Possible)</a:t>
                      </a:r>
                      <a:endParaRPr lang="en-US" sz="1200" b="0" i="0" baseline="0" dirty="0" smtClean="0">
                        <a:solidFill>
                          <a:schemeClr val="bg1"/>
                        </a:solidFill>
                        <a:latin typeface="Trebuchet MS" pitchFamily="34" charset="0"/>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Size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50mm x 87mm</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421" y="2517404"/>
            <a:ext cx="4124041" cy="2317709"/>
          </a:xfrm>
          <a:prstGeom prst="rect">
            <a:avLst/>
          </a:prstGeom>
        </p:spPr>
      </p:pic>
    </p:spTree>
    <p:extLst>
      <p:ext uri="{BB962C8B-B14F-4D97-AF65-F5344CB8AC3E}">
        <p14:creationId xmlns:p14="http://schemas.microsoft.com/office/powerpoint/2010/main" val="105899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39235"/>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48627" y="1982465"/>
            <a:ext cx="4609276" cy="22072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1600"/>
              </a:spcAft>
            </a:pPr>
            <a:r>
              <a:rPr lang="en-US" sz="3200" b="1" dirty="0" err="1">
                <a:solidFill>
                  <a:schemeClr val="tx1"/>
                </a:solidFill>
              </a:rPr>
              <a:t>Jetson</a:t>
            </a:r>
            <a:r>
              <a:rPr lang="en-US" sz="3200" b="1" dirty="0">
                <a:solidFill>
                  <a:schemeClr val="tx1"/>
                </a:solidFill>
              </a:rPr>
              <a:t> </a:t>
            </a:r>
            <a:r>
              <a:rPr lang="en-US" sz="3200" b="1" dirty="0" smtClean="0">
                <a:solidFill>
                  <a:schemeClr val="tx1"/>
                </a:solidFill>
              </a:rPr>
              <a:t>TX1 </a:t>
            </a:r>
            <a:br>
              <a:rPr lang="en-US" sz="3200" b="1" dirty="0" smtClean="0">
                <a:solidFill>
                  <a:schemeClr val="tx1"/>
                </a:solidFill>
              </a:rPr>
            </a:br>
            <a:r>
              <a:rPr lang="en-US" sz="3200" b="1" dirty="0" smtClean="0">
                <a:solidFill>
                  <a:schemeClr val="tx1"/>
                </a:solidFill>
              </a:rPr>
              <a:t>Developer Kit</a:t>
            </a:r>
            <a:endParaRPr lang="en-US" sz="2400" dirty="0" smtClean="0">
              <a:solidFill>
                <a:schemeClr val="tx2">
                  <a:lumMod val="50000"/>
                </a:schemeClr>
              </a:solidFill>
            </a:endParaRPr>
          </a:p>
          <a:p>
            <a:pPr>
              <a:lnSpc>
                <a:spcPct val="90000"/>
              </a:lnSpc>
              <a:spcBef>
                <a:spcPts val="300"/>
              </a:spcBef>
              <a:spcAft>
                <a:spcPts val="300"/>
              </a:spcAft>
            </a:pPr>
            <a:r>
              <a:rPr lang="en-US" sz="2000" dirty="0" err="1" smtClean="0">
                <a:solidFill>
                  <a:schemeClr val="tx1"/>
                </a:solidFill>
              </a:rPr>
              <a:t>Jetson</a:t>
            </a:r>
            <a:r>
              <a:rPr lang="en-US" sz="2000" dirty="0" smtClean="0">
                <a:solidFill>
                  <a:schemeClr val="tx1"/>
                </a:solidFill>
              </a:rPr>
              <a:t> TX1</a:t>
            </a:r>
          </a:p>
          <a:p>
            <a:pPr>
              <a:lnSpc>
                <a:spcPct val="90000"/>
              </a:lnSpc>
              <a:spcBef>
                <a:spcPts val="300"/>
              </a:spcBef>
              <a:spcAft>
                <a:spcPts val="300"/>
              </a:spcAft>
            </a:pPr>
            <a:r>
              <a:rPr lang="en-US" sz="2000" dirty="0" smtClean="0">
                <a:solidFill>
                  <a:schemeClr val="tx1"/>
                </a:solidFill>
              </a:rPr>
              <a:t>Developer Board</a:t>
            </a:r>
          </a:p>
          <a:p>
            <a:pPr>
              <a:lnSpc>
                <a:spcPct val="90000"/>
              </a:lnSpc>
              <a:spcBef>
                <a:spcPts val="300"/>
              </a:spcBef>
              <a:spcAft>
                <a:spcPts val="300"/>
              </a:spcAft>
            </a:pPr>
            <a:r>
              <a:rPr lang="en-US" sz="2000" dirty="0" smtClean="0">
                <a:solidFill>
                  <a:schemeClr val="tx1"/>
                </a:solidFill>
              </a:rPr>
              <a:t>5MP Camera</a:t>
            </a:r>
          </a:p>
        </p:txBody>
      </p:sp>
      <p:sp>
        <p:nvSpPr>
          <p:cNvPr id="2" name="Rectangle 1"/>
          <p:cNvSpPr/>
          <p:nvPr/>
        </p:nvSpPr>
        <p:spPr>
          <a:xfrm>
            <a:off x="1532964" y="1234888"/>
            <a:ext cx="2931459" cy="370242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2239" y="978408"/>
            <a:ext cx="4357450" cy="4343400"/>
          </a:xfrm>
          <a:prstGeom prst="rect">
            <a:avLst/>
          </a:prstGeom>
        </p:spPr>
      </p:pic>
    </p:spTree>
    <p:extLst>
      <p:ext uri="{BB962C8B-B14F-4D97-AF65-F5344CB8AC3E}">
        <p14:creationId xmlns:p14="http://schemas.microsoft.com/office/powerpoint/2010/main" val="233583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5512032" y="2023972"/>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804907" y="332704"/>
            <a:ext cx="1973195" cy="1312807"/>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646" y="2035484"/>
            <a:ext cx="1335453" cy="1975091"/>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8367" y="-1361"/>
            <a:ext cx="1312808" cy="1975811"/>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5400000">
            <a:off x="9309792" y="333493"/>
            <a:ext cx="1973195" cy="1324230"/>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6" name="Group 35"/>
          <p:cNvGrpSpPr/>
          <p:nvPr/>
        </p:nvGrpSpPr>
        <p:grpSpPr>
          <a:xfrm>
            <a:off x="5512032" y="-11892"/>
            <a:ext cx="1312808" cy="1986342"/>
            <a:chOff x="7005218" y="2"/>
            <a:chExt cx="1312808" cy="1986342"/>
          </a:xfrm>
        </p:grpSpPr>
        <p:sp>
          <p:nvSpPr>
            <p:cNvPr id="22" name="Rectangle 21"/>
            <p:cNvSpPr/>
            <p:nvPr/>
          </p:nvSpPr>
          <p:spPr>
            <a:xfrm>
              <a:off x="7005218" y="2"/>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0397" y="711844"/>
              <a:ext cx="1248359" cy="1151604"/>
            </a:xfrm>
            <a:prstGeom prst="rect">
              <a:avLst/>
            </a:prstGeom>
          </p:spPr>
        </p:pic>
      </p:grpSp>
      <p:pic>
        <p:nvPicPr>
          <p:cNvPr id="32" name="Picture 3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890399" y="1254"/>
            <a:ext cx="1312809" cy="1973195"/>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5" name="Group 34"/>
          <p:cNvGrpSpPr/>
          <p:nvPr/>
        </p:nvGrpSpPr>
        <p:grpSpPr>
          <a:xfrm>
            <a:off x="8268768" y="-11894"/>
            <a:ext cx="1312808" cy="1986343"/>
            <a:chOff x="7005218" y="2240640"/>
            <a:chExt cx="1312808" cy="1986342"/>
          </a:xfrm>
        </p:grpSpPr>
        <p:sp>
          <p:nvSpPr>
            <p:cNvPr id="34" name="Rectangle 33"/>
            <p:cNvSpPr/>
            <p:nvPr/>
          </p:nvSpPr>
          <p:spPr>
            <a:xfrm>
              <a:off x="7005218" y="224064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18785" y="2885020"/>
              <a:ext cx="1299241" cy="975782"/>
            </a:xfrm>
            <a:prstGeom prst="rect">
              <a:avLst/>
            </a:prstGeom>
          </p:spPr>
        </p:pic>
      </p:grpSp>
      <p:grpSp>
        <p:nvGrpSpPr>
          <p:cNvPr id="6" name="Group 5"/>
          <p:cNvGrpSpPr/>
          <p:nvPr/>
        </p:nvGrpSpPr>
        <p:grpSpPr>
          <a:xfrm>
            <a:off x="1378367" y="2026859"/>
            <a:ext cx="1312808" cy="1986342"/>
            <a:chOff x="0" y="2026860"/>
            <a:chExt cx="1312808" cy="1986342"/>
          </a:xfrm>
        </p:grpSpPr>
        <p:sp>
          <p:nvSpPr>
            <p:cNvPr id="37" name="Rectangle 36"/>
            <p:cNvSpPr/>
            <p:nvPr/>
          </p:nvSpPr>
          <p:spPr>
            <a:xfrm>
              <a:off x="0"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3796" y="2700861"/>
              <a:ext cx="1262149" cy="872067"/>
            </a:xfrm>
            <a:prstGeom prst="rect">
              <a:avLst/>
            </a:prstGeom>
          </p:spPr>
        </p:pic>
      </p:grpSp>
      <p:grpSp>
        <p:nvGrpSpPr>
          <p:cNvPr id="7" name="Group 6"/>
          <p:cNvGrpSpPr/>
          <p:nvPr/>
        </p:nvGrpSpPr>
        <p:grpSpPr>
          <a:xfrm>
            <a:off x="9645697" y="2033207"/>
            <a:ext cx="1312808" cy="1986342"/>
            <a:chOff x="2756734" y="2026860"/>
            <a:chExt cx="1312808" cy="1986342"/>
          </a:xfrm>
        </p:grpSpPr>
        <p:sp>
          <p:nvSpPr>
            <p:cNvPr id="39" name="Rectangle 38"/>
            <p:cNvSpPr/>
            <p:nvPr/>
          </p:nvSpPr>
          <p:spPr>
            <a:xfrm>
              <a:off x="2756734"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765123" y="2452520"/>
              <a:ext cx="1304419" cy="1430879"/>
            </a:xfrm>
            <a:prstGeom prst="rect">
              <a:avLst/>
            </a:prstGeom>
          </p:spPr>
        </p:pic>
      </p:grpSp>
      <p:sp>
        <p:nvSpPr>
          <p:cNvPr id="41" name="Rectangle 40"/>
          <p:cNvSpPr/>
          <p:nvPr/>
        </p:nvSpPr>
        <p:spPr>
          <a:xfrm>
            <a:off x="4135100" y="2026859"/>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298856" y="2035484"/>
            <a:ext cx="1312808" cy="1992691"/>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50" name="Group 49"/>
          <p:cNvGrpSpPr/>
          <p:nvPr/>
        </p:nvGrpSpPr>
        <p:grpSpPr>
          <a:xfrm>
            <a:off x="-22645" y="-11892"/>
            <a:ext cx="1335453" cy="1986342"/>
            <a:chOff x="6876209" y="2026860"/>
            <a:chExt cx="1335453" cy="1986342"/>
          </a:xfrm>
        </p:grpSpPr>
        <p:sp>
          <p:nvSpPr>
            <p:cNvPr id="29" name="Rectangle 28"/>
            <p:cNvSpPr/>
            <p:nvPr/>
          </p:nvSpPr>
          <p:spPr>
            <a:xfrm>
              <a:off x="6876209" y="2026860"/>
              <a:ext cx="1335453"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31182" y="2223082"/>
              <a:ext cx="1183667" cy="1756563"/>
            </a:xfrm>
            <a:prstGeom prst="rect">
              <a:avLst/>
            </a:prstGeom>
            <a:ln>
              <a:noFill/>
            </a:ln>
            <a:effectLst/>
          </p:spPr>
        </p:pic>
      </p:grpSp>
      <p:pic>
        <p:nvPicPr>
          <p:cNvPr id="4" name="Picture 3"/>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4135101" y="2035484"/>
            <a:ext cx="1312807" cy="1984065"/>
          </a:xfrm>
          <a:prstGeom prst="rect">
            <a:avLst/>
          </a:prstGeom>
        </p:spPr>
      </p:pic>
      <p:sp>
        <p:nvSpPr>
          <p:cNvPr id="42" name="Title 8"/>
          <p:cNvSpPr txBox="1">
            <a:spLocks/>
          </p:cNvSpPr>
          <p:nvPr/>
        </p:nvSpPr>
        <p:spPr bwMode="auto">
          <a:xfrm>
            <a:off x="0" y="4246928"/>
            <a:ext cx="10972799" cy="1763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ctr" defTabSz="914400">
              <a:spcAft>
                <a:spcPts val="1200"/>
              </a:spcAft>
            </a:pPr>
            <a:r>
              <a:rPr lang="en-US" sz="4000" kern="0" dirty="0" smtClean="0">
                <a:solidFill>
                  <a:srgbClr val="76B900"/>
                </a:solidFill>
              </a:rPr>
              <a:t>Jetson At the leading Edge</a:t>
            </a:r>
            <a:r>
              <a:rPr lang="en-US" sz="2400" kern="0" dirty="0" smtClean="0"/>
              <a:t/>
            </a:r>
            <a:br>
              <a:rPr lang="en-US" sz="2400" kern="0" dirty="0" smtClean="0"/>
            </a:br>
            <a:r>
              <a:rPr lang="en-US" sz="1050" kern="0" dirty="0" smtClean="0"/>
              <a:t/>
            </a:r>
            <a:br>
              <a:rPr lang="en-US" sz="1050" kern="0" dirty="0" smtClean="0"/>
            </a:br>
            <a:r>
              <a:rPr lang="en-US" sz="2000" kern="0" cap="none" dirty="0" smtClean="0"/>
              <a:t>Research Humanoids, Intelligent Appliances, Assistive and Medical</a:t>
            </a:r>
            <a:br>
              <a:rPr lang="en-US" sz="2000" kern="0" cap="none" dirty="0" smtClean="0"/>
            </a:br>
            <a:r>
              <a:rPr lang="en-US" sz="2000" kern="0" cap="none" dirty="0" smtClean="0"/>
              <a:t>Drones, Ground Robots, Submersibles</a:t>
            </a:r>
            <a:endParaRPr lang="en-US" sz="2000" kern="0" dirty="0">
              <a:solidFill>
                <a:schemeClr val="tx2"/>
              </a:solidFill>
              <a:ea typeface="+mn-ea"/>
              <a:cs typeface="+mn-cs"/>
            </a:endParaRPr>
          </a:p>
        </p:txBody>
      </p:sp>
      <p:grpSp>
        <p:nvGrpSpPr>
          <p:cNvPr id="30" name="Group 29"/>
          <p:cNvGrpSpPr/>
          <p:nvPr/>
        </p:nvGrpSpPr>
        <p:grpSpPr>
          <a:xfrm>
            <a:off x="2756734" y="-7371"/>
            <a:ext cx="1312808" cy="1974450"/>
            <a:chOff x="4185820" y="0"/>
            <a:chExt cx="1312808" cy="1974450"/>
          </a:xfrm>
        </p:grpSpPr>
        <p:sp>
          <p:nvSpPr>
            <p:cNvPr id="31" name="Rectangle 30"/>
            <p:cNvSpPr/>
            <p:nvPr/>
          </p:nvSpPr>
          <p:spPr>
            <a:xfrm>
              <a:off x="4185820" y="0"/>
              <a:ext cx="1312808" cy="19744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rotWithShape="1">
            <a:blip r:embed="rId16" cstate="print">
              <a:extLst>
                <a:ext uri="{28A0092B-C50C-407E-A947-70E740481C1C}">
                  <a14:useLocalDpi xmlns:a14="http://schemas.microsoft.com/office/drawing/2010/main"/>
                </a:ext>
              </a:extLst>
            </a:blip>
            <a:srcRect b="22358"/>
            <a:stretch/>
          </p:blipFill>
          <p:spPr>
            <a:xfrm>
              <a:off x="4554428" y="1466569"/>
              <a:ext cx="575592" cy="446899"/>
            </a:xfrm>
            <a:prstGeom prst="rect">
              <a:avLst/>
            </a:prstGeom>
          </p:spPr>
        </p:pic>
        <p:pic>
          <p:nvPicPr>
            <p:cNvPr id="44" name="Picture 43"/>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325005" y="142908"/>
              <a:ext cx="1173623" cy="1449333"/>
            </a:xfrm>
            <a:prstGeom prst="rect">
              <a:avLst/>
            </a:prstGeom>
          </p:spPr>
        </p:pic>
      </p:grpSp>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2756733" y="2026858"/>
            <a:ext cx="1312809" cy="1992691"/>
          </a:xfrm>
          <a:prstGeom prst="rect">
            <a:avLst/>
          </a:prstGeom>
          <a:ln>
            <a:solidFill>
              <a:schemeClr val="bg2">
                <a:lumMod val="75000"/>
              </a:schemeClr>
            </a:solidFill>
          </a:ln>
          <a:effectLst>
            <a:outerShdw blurRad="50800" dist="38100" dir="5400000" algn="t" rotWithShape="0">
              <a:prstClr val="black">
                <a:alpha val="40000"/>
              </a:prstClr>
            </a:outerShdw>
          </a:effectLst>
        </p:spPr>
      </p:pic>
      <p:sp>
        <p:nvSpPr>
          <p:cNvPr id="51" name="Rectangle 50"/>
          <p:cNvSpPr/>
          <p:nvPr/>
        </p:nvSpPr>
        <p:spPr>
          <a:xfrm>
            <a:off x="6905444" y="2023976"/>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dustinf\Pictures\fromvideocam.png"/>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flipH="1">
            <a:off x="6906874" y="2215154"/>
            <a:ext cx="1311378" cy="15537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5486402" y="2035484"/>
            <a:ext cx="1338438" cy="197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3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purl.org/dc/elements/1.1/"/>
    <ds:schemaRef ds:uri="http://www.w3.org/XML/1998/namespace"/>
    <ds:schemaRef ds:uri="http://purl.org/dc/terms/"/>
    <ds:schemaRef ds:uri="http://schemas.microsoft.com/office/2006/metadata/properti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98629</TotalTime>
  <Words>4102</Words>
  <Application>Microsoft Macintosh PowerPoint</Application>
  <PresentationFormat>Custom</PresentationFormat>
  <Paragraphs>488</Paragraphs>
  <Slides>37</Slides>
  <Notes>32</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Aharoni</vt:lpstr>
      <vt:lpstr>Arial Rounded MT Bold</vt:lpstr>
      <vt:lpstr>Bauhaus 93</vt:lpstr>
      <vt:lpstr>Calibri</vt:lpstr>
      <vt:lpstr>Century Gothic</vt:lpstr>
      <vt:lpstr>MS PGothic</vt:lpstr>
      <vt:lpstr>ＭＳ Ｐゴシック</vt:lpstr>
      <vt:lpstr>Segoe UI Symbol</vt:lpstr>
      <vt:lpstr>Trebuchet MS</vt:lpstr>
      <vt:lpstr>Wingdings</vt:lpstr>
      <vt:lpstr>Arial</vt:lpstr>
      <vt:lpstr>Title &amp; Bullet</vt:lpstr>
      <vt:lpstr>BUILDING BETTER  Autonomous Machines with Jetson</vt:lpstr>
      <vt:lpstr>The world leader in visual computing</vt:lpstr>
      <vt:lpstr>Autonomous Driving</vt:lpstr>
      <vt:lpstr>AI And the Frontier of autonomous machines </vt:lpstr>
      <vt:lpstr>Meet Jetson</vt:lpstr>
      <vt:lpstr>ONE ARCHITECTURE — END-TO-END AI</vt:lpstr>
      <vt:lpstr>PowerPoint Presentation</vt:lpstr>
      <vt:lpstr>PowerPoint Presentation</vt:lpstr>
      <vt:lpstr>PowerPoint Presentation</vt:lpstr>
      <vt:lpstr>Jetson-Enabled Bots</vt:lpstr>
      <vt:lpstr>Jetson-enabled Bots</vt:lpstr>
      <vt:lpstr>GPUS Solve Previously UNSolvable Problems</vt:lpstr>
      <vt:lpstr>How far has autonomy come?</vt:lpstr>
      <vt:lpstr>Machine Learning using  Deep Neural Networks</vt:lpstr>
      <vt:lpstr>Train, then Deploy  your Neural networks</vt:lpstr>
      <vt:lpstr>PowerPoint Presentation</vt:lpstr>
      <vt:lpstr>NVIDIA Tools — Enable Rapid Development OF Autonomous systems</vt:lpstr>
      <vt:lpstr>Jetson Linux SDK</vt:lpstr>
      <vt:lpstr>Jetson SDK:  The Components</vt:lpstr>
      <vt:lpstr>VisionWorks™</vt:lpstr>
      <vt:lpstr>VisionWorks™ Primitives</vt:lpstr>
      <vt:lpstr>cuDNN</vt:lpstr>
      <vt:lpstr>Robot Operating System (ROS)</vt:lpstr>
      <vt:lpstr>Robot Operating System (ROS)</vt:lpstr>
      <vt:lpstr>Peripherals Jetson ConnectS with</vt:lpstr>
      <vt:lpstr>PowerPoint Presentation</vt:lpstr>
      <vt:lpstr>PowerPoint Presentation</vt:lpstr>
      <vt:lpstr>PowerPoint Presentation</vt:lpstr>
      <vt:lpstr>PowerPoint Presentation</vt:lpstr>
      <vt:lpstr>ONE ARCHITECTURE — END-TO-END AI</vt:lpstr>
      <vt:lpstr>Thank you! Q&amp;A: What can I help you Build?</vt:lpstr>
      <vt:lpstr>PowerPoint Presentation</vt:lpstr>
      <vt:lpstr>PowerPoint Presentation</vt:lpstr>
      <vt:lpstr>PowerPoint Presentation</vt:lpstr>
      <vt:lpstr>Cmu VOXNET</vt:lpstr>
      <vt:lpstr>Cmu VOXNET</vt:lpstr>
      <vt:lpstr>Thank you! Q&amp;A: What can I help you Build?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Barrett Williams</cp:lastModifiedBy>
  <cp:revision>3519</cp:revision>
  <dcterms:created xsi:type="dcterms:W3CDTF">2008-01-24T03:11:41Z</dcterms:created>
  <dcterms:modified xsi:type="dcterms:W3CDTF">2016-01-18T20:57:08Z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ies>
</file>